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HY중고딕" panose="02030600000101010101" pitchFamily="18" charset="-127"/>
      <p:regular r:id="rId40"/>
    </p:embeddedFont>
    <p:embeddedFont>
      <p:font typeface="LG Smart UI SemiBold" panose="020B0700000101010101" pitchFamily="50" charset="-127"/>
      <p:bold r:id="rId41"/>
    </p:embeddedFont>
    <p:embeddedFont>
      <p:font typeface="Source Han Sans KR Bold" panose="020B0600000101010101" charset="-127"/>
      <p:regular r:id="rId42"/>
    </p:embeddedFont>
    <p:embeddedFont>
      <p:font typeface="Cabin" panose="020B0600000101010101" charset="0"/>
      <p:regular r:id="rId43"/>
    </p:embeddedFont>
    <p:embeddedFont>
      <p:font typeface="Cabin Bold" panose="020B0600000101010101" charset="0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553FC-0011-4C52-9E54-655000DD520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F3BF8-CD0F-430A-9CA1-674B29B40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09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BF8-CD0F-430A-9CA1-674B29B40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9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BF8-CD0F-430A-9CA1-674B29B401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8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6.sv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6.sv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6.png"/><Relationship Id="rId5" Type="http://schemas.openxmlformats.org/officeDocument/2006/relationships/image" Target="../media/image36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6.sv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61.png"/><Relationship Id="rId5" Type="http://schemas.openxmlformats.org/officeDocument/2006/relationships/image" Target="../media/image36.png"/><Relationship Id="rId10" Type="http://schemas.openxmlformats.org/officeDocument/2006/relationships/image" Target="../media/image60.png"/><Relationship Id="rId4" Type="http://schemas.openxmlformats.org/officeDocument/2006/relationships/image" Target="../media/image6.sv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3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4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.svg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6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2598" y="489752"/>
            <a:ext cx="1912395" cy="538948"/>
          </a:xfrm>
          <a:custGeom>
            <a:avLst/>
            <a:gdLst/>
            <a:ahLst/>
            <a:cxnLst/>
            <a:rect l="l" t="t" r="r" b="b"/>
            <a:pathLst>
              <a:path w="1912395" h="538948">
                <a:moveTo>
                  <a:pt x="0" y="0"/>
                </a:moveTo>
                <a:lnTo>
                  <a:pt x="1912395" y="0"/>
                </a:lnTo>
                <a:lnTo>
                  <a:pt x="1912395" y="538948"/>
                </a:lnTo>
                <a:lnTo>
                  <a:pt x="0" y="53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029586"/>
            <a:ext cx="18288000" cy="5715000"/>
          </a:xfrm>
          <a:custGeom>
            <a:avLst/>
            <a:gdLst/>
            <a:ahLst/>
            <a:cxnLst/>
            <a:rect l="l" t="t" r="r" b="b"/>
            <a:pathLst>
              <a:path w="18288000" h="5715000">
                <a:moveTo>
                  <a:pt x="0" y="0"/>
                </a:moveTo>
                <a:lnTo>
                  <a:pt x="18288000" y="0"/>
                </a:lnTo>
                <a:lnTo>
                  <a:pt x="18288000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02115" y="3187058"/>
            <a:ext cx="12966557" cy="177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5"/>
              </a:lnSpc>
            </a:pPr>
            <a:r>
              <a:rPr lang="en-US" sz="5103" b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이벤트 스터디 분석과 LSTM기반 예측을 활용한</a:t>
            </a:r>
          </a:p>
          <a:p>
            <a:pPr algn="l">
              <a:lnSpc>
                <a:spcPts val="7145"/>
              </a:lnSpc>
              <a:spcBef>
                <a:spcPct val="0"/>
              </a:spcBef>
            </a:pPr>
            <a:r>
              <a:rPr lang="en-US" sz="5103" b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미국 ESG 산업 투자 방향성 제안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2115" y="5707233"/>
            <a:ext cx="58415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팀명</a:t>
            </a:r>
            <a:endParaRPr lang="en-US" sz="2499" b="1" dirty="0">
              <a:solidFill>
                <a:srgbClr val="24242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24435" y="5707233"/>
            <a:ext cx="876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24242F">
                    <a:alpha val="69804"/>
                  </a:srgb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아마따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2115" y="2478106"/>
            <a:ext cx="5521377" cy="45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2025 제15회 DB보험금융공모전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2115" y="6205708"/>
            <a:ext cx="58415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팀원</a:t>
            </a:r>
            <a:endParaRPr lang="en-US" sz="2499" b="1" dirty="0">
              <a:solidFill>
                <a:srgbClr val="24242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24435" y="6205708"/>
            <a:ext cx="24461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24242F">
                    <a:alpha val="69804"/>
                  </a:srgb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신원철</a:t>
            </a:r>
            <a:r>
              <a:rPr lang="en-US" sz="2499" b="1" dirty="0">
                <a:solidFill>
                  <a:srgbClr val="24242F">
                    <a:alpha val="69804"/>
                  </a:srgb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, 한지은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0377" y="9727640"/>
            <a:ext cx="118622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16905" y="2535441"/>
            <a:ext cx="0" cy="276655"/>
          </a:xfrm>
          <a:prstGeom prst="line">
            <a:avLst/>
          </a:prstGeom>
          <a:ln w="38100" cap="flat">
            <a:solidFill>
              <a:srgbClr val="2237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516905" y="2793046"/>
            <a:ext cx="449308" cy="0"/>
          </a:xfrm>
          <a:prstGeom prst="line">
            <a:avLst/>
          </a:prstGeom>
          <a:ln w="38100" cap="flat">
            <a:solidFill>
              <a:srgbClr val="22376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" name="Group 4"/>
          <p:cNvGrpSpPr/>
          <p:nvPr/>
        </p:nvGrpSpPr>
        <p:grpSpPr>
          <a:xfrm>
            <a:off x="5696219" y="1953979"/>
            <a:ext cx="1618981" cy="445212"/>
            <a:chOff x="0" y="0"/>
            <a:chExt cx="426398" cy="117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6398" cy="117258"/>
            </a:xfrm>
            <a:custGeom>
              <a:avLst/>
              <a:gdLst/>
              <a:ahLst/>
              <a:cxnLst/>
              <a:rect l="l" t="t" r="r" b="b"/>
              <a:pathLst>
                <a:path w="426398" h="117258">
                  <a:moveTo>
                    <a:pt x="0" y="0"/>
                  </a:moveTo>
                  <a:lnTo>
                    <a:pt x="426398" y="0"/>
                  </a:lnTo>
                  <a:lnTo>
                    <a:pt x="426398" y="117258"/>
                  </a:lnTo>
                  <a:lnTo>
                    <a:pt x="0" y="117258"/>
                  </a:lnTo>
                  <a:close/>
                </a:path>
              </a:pathLst>
            </a:custGeom>
            <a:solidFill>
              <a:srgbClr val="5671B4">
                <a:alpha val="3372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6398" cy="155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67477" y="1967670"/>
            <a:ext cx="1361523" cy="445212"/>
            <a:chOff x="0" y="0"/>
            <a:chExt cx="358590" cy="117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8590" cy="117258"/>
            </a:xfrm>
            <a:custGeom>
              <a:avLst/>
              <a:gdLst/>
              <a:ahLst/>
              <a:cxnLst/>
              <a:rect l="l" t="t" r="r" b="b"/>
              <a:pathLst>
                <a:path w="358590" h="117258">
                  <a:moveTo>
                    <a:pt x="0" y="0"/>
                  </a:moveTo>
                  <a:lnTo>
                    <a:pt x="358590" y="0"/>
                  </a:lnTo>
                  <a:lnTo>
                    <a:pt x="358590" y="117258"/>
                  </a:lnTo>
                  <a:lnTo>
                    <a:pt x="0" y="117258"/>
                  </a:lnTo>
                  <a:close/>
                </a:path>
              </a:pathLst>
            </a:custGeom>
            <a:solidFill>
              <a:srgbClr val="5671B4">
                <a:alpha val="33725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58590" cy="155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77400" y="1953979"/>
            <a:ext cx="2808512" cy="445212"/>
            <a:chOff x="0" y="0"/>
            <a:chExt cx="808279" cy="1172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8279" cy="117258"/>
            </a:xfrm>
            <a:custGeom>
              <a:avLst/>
              <a:gdLst/>
              <a:ahLst/>
              <a:cxnLst/>
              <a:rect l="l" t="t" r="r" b="b"/>
              <a:pathLst>
                <a:path w="808279" h="117258">
                  <a:moveTo>
                    <a:pt x="0" y="0"/>
                  </a:moveTo>
                  <a:lnTo>
                    <a:pt x="808279" y="0"/>
                  </a:lnTo>
                  <a:lnTo>
                    <a:pt x="808279" y="117258"/>
                  </a:lnTo>
                  <a:lnTo>
                    <a:pt x="0" y="117258"/>
                  </a:lnTo>
                  <a:close/>
                </a:path>
              </a:pathLst>
            </a:custGeom>
            <a:solidFill>
              <a:srgbClr val="5671B4">
                <a:alpha val="33725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08279" cy="155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1139568" y="2535441"/>
            <a:ext cx="0" cy="276655"/>
          </a:xfrm>
          <a:prstGeom prst="line">
            <a:avLst/>
          </a:prstGeom>
          <a:ln w="38100" cap="flat">
            <a:solidFill>
              <a:srgbClr val="2237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1139568" y="2793046"/>
            <a:ext cx="449308" cy="0"/>
          </a:xfrm>
          <a:prstGeom prst="line">
            <a:avLst/>
          </a:prstGeom>
          <a:ln w="38100" cap="flat">
            <a:solidFill>
              <a:srgbClr val="22376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Freeform 15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1083143" y="4563630"/>
            <a:ext cx="3428276" cy="665701"/>
            <a:chOff x="0" y="0"/>
            <a:chExt cx="902920" cy="17532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02920" cy="175329"/>
            </a:xfrm>
            <a:custGeom>
              <a:avLst/>
              <a:gdLst/>
              <a:ahLst/>
              <a:cxnLst/>
              <a:rect l="l" t="t" r="r" b="b"/>
              <a:pathLst>
                <a:path w="902920" h="175329">
                  <a:moveTo>
                    <a:pt x="87664" y="0"/>
                  </a:moveTo>
                  <a:lnTo>
                    <a:pt x="815256" y="0"/>
                  </a:lnTo>
                  <a:cubicBezTo>
                    <a:pt x="863672" y="0"/>
                    <a:pt x="902920" y="39249"/>
                    <a:pt x="902920" y="87664"/>
                  </a:cubicBezTo>
                  <a:lnTo>
                    <a:pt x="902920" y="87664"/>
                  </a:lnTo>
                  <a:cubicBezTo>
                    <a:pt x="902920" y="110914"/>
                    <a:pt x="893684" y="133212"/>
                    <a:pt x="877244" y="149652"/>
                  </a:cubicBezTo>
                  <a:cubicBezTo>
                    <a:pt x="860804" y="166093"/>
                    <a:pt x="838506" y="175329"/>
                    <a:pt x="815256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902920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031651" y="4504643"/>
            <a:ext cx="3612552" cy="665701"/>
            <a:chOff x="0" y="0"/>
            <a:chExt cx="951454" cy="17532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51454" cy="175329"/>
            </a:xfrm>
            <a:custGeom>
              <a:avLst/>
              <a:gdLst/>
              <a:ahLst/>
              <a:cxnLst/>
              <a:rect l="l" t="t" r="r" b="b"/>
              <a:pathLst>
                <a:path w="951454" h="175329">
                  <a:moveTo>
                    <a:pt x="87664" y="0"/>
                  </a:moveTo>
                  <a:lnTo>
                    <a:pt x="863790" y="0"/>
                  </a:lnTo>
                  <a:cubicBezTo>
                    <a:pt x="887040" y="0"/>
                    <a:pt x="909338" y="9236"/>
                    <a:pt x="925778" y="25676"/>
                  </a:cubicBezTo>
                  <a:cubicBezTo>
                    <a:pt x="942218" y="42117"/>
                    <a:pt x="951454" y="64414"/>
                    <a:pt x="951454" y="87664"/>
                  </a:cubicBezTo>
                  <a:lnTo>
                    <a:pt x="951454" y="87664"/>
                  </a:lnTo>
                  <a:cubicBezTo>
                    <a:pt x="951454" y="136080"/>
                    <a:pt x="912205" y="175329"/>
                    <a:pt x="863790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95145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787203" y="4485643"/>
            <a:ext cx="6739517" cy="665701"/>
            <a:chOff x="0" y="0"/>
            <a:chExt cx="1775017" cy="17532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75017" cy="175329"/>
            </a:xfrm>
            <a:custGeom>
              <a:avLst/>
              <a:gdLst/>
              <a:ahLst/>
              <a:cxnLst/>
              <a:rect l="l" t="t" r="r" b="b"/>
              <a:pathLst>
                <a:path w="1775017" h="175329">
                  <a:moveTo>
                    <a:pt x="58585" y="0"/>
                  </a:moveTo>
                  <a:lnTo>
                    <a:pt x="1716431" y="0"/>
                  </a:lnTo>
                  <a:cubicBezTo>
                    <a:pt x="1748787" y="0"/>
                    <a:pt x="1775017" y="26230"/>
                    <a:pt x="1775017" y="58585"/>
                  </a:cubicBezTo>
                  <a:lnTo>
                    <a:pt x="1775017" y="116743"/>
                  </a:lnTo>
                  <a:cubicBezTo>
                    <a:pt x="1775017" y="149099"/>
                    <a:pt x="1748787" y="175329"/>
                    <a:pt x="1716431" y="175329"/>
                  </a:cubicBezTo>
                  <a:lnTo>
                    <a:pt x="58585" y="175329"/>
                  </a:lnTo>
                  <a:cubicBezTo>
                    <a:pt x="26230" y="175329"/>
                    <a:pt x="0" y="149099"/>
                    <a:pt x="0" y="116743"/>
                  </a:cubicBezTo>
                  <a:lnTo>
                    <a:pt x="0" y="58585"/>
                  </a:lnTo>
                  <a:cubicBezTo>
                    <a:pt x="0" y="26230"/>
                    <a:pt x="26230" y="0"/>
                    <a:pt x="58585" y="0"/>
                  </a:cubicBez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775017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386245" y="5473974"/>
            <a:ext cx="4736017" cy="2427445"/>
            <a:chOff x="0" y="0"/>
            <a:chExt cx="6314690" cy="323659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296645" cy="3236593"/>
            </a:xfrm>
            <a:custGeom>
              <a:avLst/>
              <a:gdLst/>
              <a:ahLst/>
              <a:cxnLst/>
              <a:rect l="l" t="t" r="r" b="b"/>
              <a:pathLst>
                <a:path w="6296645" h="3236593">
                  <a:moveTo>
                    <a:pt x="0" y="0"/>
                  </a:moveTo>
                  <a:lnTo>
                    <a:pt x="6296645" y="0"/>
                  </a:lnTo>
                  <a:lnTo>
                    <a:pt x="6296645" y="3236593"/>
                  </a:lnTo>
                  <a:lnTo>
                    <a:pt x="0" y="3236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42" name="Group 42"/>
            <p:cNvGrpSpPr/>
            <p:nvPr/>
          </p:nvGrpSpPr>
          <p:grpSpPr>
            <a:xfrm>
              <a:off x="3199122" y="1452031"/>
              <a:ext cx="891412" cy="463416"/>
              <a:chOff x="0" y="0"/>
              <a:chExt cx="176081" cy="91539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76081" cy="91539"/>
              </a:xfrm>
              <a:custGeom>
                <a:avLst/>
                <a:gdLst/>
                <a:ahLst/>
                <a:cxnLst/>
                <a:rect l="l" t="t" r="r" b="b"/>
                <a:pathLst>
                  <a:path w="176081" h="91539">
                    <a:moveTo>
                      <a:pt x="0" y="0"/>
                    </a:moveTo>
                    <a:lnTo>
                      <a:pt x="176081" y="0"/>
                    </a:lnTo>
                    <a:lnTo>
                      <a:pt x="176081" y="91539"/>
                    </a:lnTo>
                    <a:lnTo>
                      <a:pt x="0" y="9153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19050"/>
                <a:ext cx="176081" cy="1105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  <a:cs typeface="Cabin Bold"/>
                    <a:sym typeface="Cabin Bold"/>
                  </a:rPr>
                  <a:t> T = -5</a:t>
                </a: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5423277" y="1452031"/>
              <a:ext cx="891412" cy="463416"/>
              <a:chOff x="0" y="0"/>
              <a:chExt cx="176081" cy="9153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76081" cy="91539"/>
              </a:xfrm>
              <a:custGeom>
                <a:avLst/>
                <a:gdLst/>
                <a:ahLst/>
                <a:cxnLst/>
                <a:rect l="l" t="t" r="r" b="b"/>
                <a:pathLst>
                  <a:path w="176081" h="91539">
                    <a:moveTo>
                      <a:pt x="0" y="0"/>
                    </a:moveTo>
                    <a:lnTo>
                      <a:pt x="176081" y="0"/>
                    </a:lnTo>
                    <a:lnTo>
                      <a:pt x="176081" y="91539"/>
                    </a:lnTo>
                    <a:lnTo>
                      <a:pt x="0" y="9153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19050"/>
                <a:ext cx="176081" cy="1105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  <a:cs typeface="Cabin Bold"/>
                    <a:sym typeface="Cabin Bold"/>
                  </a:rPr>
                  <a:t>T = +5</a:t>
                </a:r>
              </a:p>
            </p:txBody>
          </p:sp>
        </p:grpSp>
      </p:grpSp>
      <p:sp>
        <p:nvSpPr>
          <p:cNvPr id="48" name="AutoShape 48"/>
          <p:cNvSpPr/>
          <p:nvPr/>
        </p:nvSpPr>
        <p:spPr>
          <a:xfrm flipV="1">
            <a:off x="2863570" y="6199593"/>
            <a:ext cx="0" cy="1226282"/>
          </a:xfrm>
          <a:prstGeom prst="line">
            <a:avLst/>
          </a:prstGeom>
          <a:ln w="38100" cap="flat">
            <a:solidFill>
              <a:srgbClr val="22376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9" name="Freeform 49"/>
          <p:cNvSpPr/>
          <p:nvPr/>
        </p:nvSpPr>
        <p:spPr>
          <a:xfrm>
            <a:off x="755877" y="5770352"/>
            <a:ext cx="4016248" cy="858481"/>
          </a:xfrm>
          <a:custGeom>
            <a:avLst/>
            <a:gdLst/>
            <a:ahLst/>
            <a:cxnLst/>
            <a:rect l="l" t="t" r="r" b="b"/>
            <a:pathLst>
              <a:path w="4016248" h="858481">
                <a:moveTo>
                  <a:pt x="0" y="0"/>
                </a:moveTo>
                <a:lnTo>
                  <a:pt x="4016248" y="0"/>
                </a:lnTo>
                <a:lnTo>
                  <a:pt x="4016248" y="858481"/>
                </a:lnTo>
                <a:lnTo>
                  <a:pt x="0" y="8584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55877" y="7169855"/>
            <a:ext cx="4016248" cy="563089"/>
          </a:xfrm>
          <a:custGeom>
            <a:avLst/>
            <a:gdLst/>
            <a:ahLst/>
            <a:cxnLst/>
            <a:rect l="l" t="t" r="r" b="b"/>
            <a:pathLst>
              <a:path w="4016248" h="563089">
                <a:moveTo>
                  <a:pt x="0" y="0"/>
                </a:moveTo>
                <a:lnTo>
                  <a:pt x="4016248" y="0"/>
                </a:lnTo>
                <a:lnTo>
                  <a:pt x="4016248" y="563088"/>
                </a:lnTo>
                <a:lnTo>
                  <a:pt x="0" y="5630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0878097" y="6108245"/>
            <a:ext cx="1421558" cy="454433"/>
          </a:xfrm>
          <a:custGeom>
            <a:avLst/>
            <a:gdLst/>
            <a:ahLst/>
            <a:cxnLst/>
            <a:rect l="l" t="t" r="r" b="b"/>
            <a:pathLst>
              <a:path w="1421558" h="454433">
                <a:moveTo>
                  <a:pt x="0" y="0"/>
                </a:moveTo>
                <a:lnTo>
                  <a:pt x="1421558" y="0"/>
                </a:lnTo>
                <a:lnTo>
                  <a:pt x="1421558" y="454433"/>
                </a:lnTo>
                <a:lnTo>
                  <a:pt x="0" y="454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0637377" y="7696079"/>
            <a:ext cx="1969156" cy="410680"/>
          </a:xfrm>
          <a:custGeom>
            <a:avLst/>
            <a:gdLst/>
            <a:ahLst/>
            <a:cxnLst/>
            <a:rect l="l" t="t" r="r" b="b"/>
            <a:pathLst>
              <a:path w="1969156" h="410680">
                <a:moveTo>
                  <a:pt x="0" y="0"/>
                </a:moveTo>
                <a:lnTo>
                  <a:pt x="1969155" y="0"/>
                </a:lnTo>
                <a:lnTo>
                  <a:pt x="1969155" y="410680"/>
                </a:lnTo>
                <a:lnTo>
                  <a:pt x="0" y="4106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0637377" y="9048105"/>
            <a:ext cx="2190805" cy="727161"/>
          </a:xfrm>
          <a:custGeom>
            <a:avLst/>
            <a:gdLst/>
            <a:ahLst/>
            <a:cxnLst/>
            <a:rect l="l" t="t" r="r" b="b"/>
            <a:pathLst>
              <a:path w="2190805" h="727161">
                <a:moveTo>
                  <a:pt x="0" y="0"/>
                </a:moveTo>
                <a:lnTo>
                  <a:pt x="2190805" y="0"/>
                </a:lnTo>
                <a:lnTo>
                  <a:pt x="2190805" y="727160"/>
                </a:lnTo>
                <a:lnTo>
                  <a:pt x="0" y="727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54" name="Group 54"/>
          <p:cNvGrpSpPr/>
          <p:nvPr/>
        </p:nvGrpSpPr>
        <p:grpSpPr>
          <a:xfrm>
            <a:off x="10454245" y="5355497"/>
            <a:ext cx="4304576" cy="445212"/>
            <a:chOff x="0" y="0"/>
            <a:chExt cx="5739434" cy="593616"/>
          </a:xfrm>
        </p:grpSpPr>
        <p:grpSp>
          <p:nvGrpSpPr>
            <p:cNvPr id="55" name="Group 55"/>
            <p:cNvGrpSpPr/>
            <p:nvPr/>
          </p:nvGrpSpPr>
          <p:grpSpPr>
            <a:xfrm>
              <a:off x="355543" y="0"/>
              <a:ext cx="5062539" cy="593616"/>
              <a:chOff x="0" y="0"/>
              <a:chExt cx="1000008" cy="117258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000008" cy="117258"/>
              </a:xfrm>
              <a:custGeom>
                <a:avLst/>
                <a:gdLst/>
                <a:ahLst/>
                <a:cxnLst/>
                <a:rect l="l" t="t" r="r" b="b"/>
                <a:pathLst>
                  <a:path w="1000008" h="117258">
                    <a:moveTo>
                      <a:pt x="0" y="0"/>
                    </a:moveTo>
                    <a:lnTo>
                      <a:pt x="1000008" y="0"/>
                    </a:lnTo>
                    <a:lnTo>
                      <a:pt x="1000008" y="117258"/>
                    </a:lnTo>
                    <a:lnTo>
                      <a:pt x="0" y="117258"/>
                    </a:lnTo>
                    <a:close/>
                  </a:path>
                </a:pathLst>
              </a:custGeom>
              <a:solidFill>
                <a:srgbClr val="5671B4">
                  <a:alpha val="33725"/>
                </a:srgbClr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38100"/>
                <a:ext cx="1000008" cy="1553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0" y="48893"/>
              <a:ext cx="5739434" cy="449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① </a:t>
              </a:r>
              <a:r>
                <a:rPr lang="en-US" sz="2000" b="1" dirty="0" err="1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정상</a:t>
              </a:r>
              <a:r>
                <a:rPr lang="en-US" sz="2000" b="1" dirty="0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 </a:t>
              </a:r>
              <a:r>
                <a:rPr lang="en-US" sz="2000" b="1" dirty="0" err="1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수익률</a:t>
              </a:r>
              <a:r>
                <a:rPr lang="en-US" sz="2000" b="1" dirty="0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 (Normal Return)</a:t>
              </a:r>
            </a:p>
          </p:txBody>
        </p:sp>
      </p:grpSp>
      <p:sp>
        <p:nvSpPr>
          <p:cNvPr id="59" name="Freeform 59"/>
          <p:cNvSpPr/>
          <p:nvPr/>
        </p:nvSpPr>
        <p:spPr>
          <a:xfrm>
            <a:off x="12485914" y="5943584"/>
            <a:ext cx="5286864" cy="807155"/>
          </a:xfrm>
          <a:custGeom>
            <a:avLst/>
            <a:gdLst/>
            <a:ahLst/>
            <a:cxnLst/>
            <a:rect l="l" t="t" r="r" b="b"/>
            <a:pathLst>
              <a:path w="5286864" h="807155">
                <a:moveTo>
                  <a:pt x="0" y="0"/>
                </a:moveTo>
                <a:lnTo>
                  <a:pt x="5286864" y="0"/>
                </a:lnTo>
                <a:lnTo>
                  <a:pt x="5286864" y="807155"/>
                </a:lnTo>
                <a:lnTo>
                  <a:pt x="0" y="8071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60" name="Group 60"/>
          <p:cNvGrpSpPr/>
          <p:nvPr/>
        </p:nvGrpSpPr>
        <p:grpSpPr>
          <a:xfrm>
            <a:off x="10122262" y="6893614"/>
            <a:ext cx="5876629" cy="445212"/>
            <a:chOff x="0" y="0"/>
            <a:chExt cx="7835506" cy="593616"/>
          </a:xfrm>
        </p:grpSpPr>
        <p:grpSp>
          <p:nvGrpSpPr>
            <p:cNvPr id="61" name="Group 61"/>
            <p:cNvGrpSpPr/>
            <p:nvPr/>
          </p:nvGrpSpPr>
          <p:grpSpPr>
            <a:xfrm>
              <a:off x="796463" y="0"/>
              <a:ext cx="6283551" cy="593616"/>
              <a:chOff x="0" y="0"/>
              <a:chExt cx="1241195" cy="117258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241195" cy="117258"/>
              </a:xfrm>
              <a:custGeom>
                <a:avLst/>
                <a:gdLst/>
                <a:ahLst/>
                <a:cxnLst/>
                <a:rect l="l" t="t" r="r" b="b"/>
                <a:pathLst>
                  <a:path w="1241195" h="117258">
                    <a:moveTo>
                      <a:pt x="0" y="0"/>
                    </a:moveTo>
                    <a:lnTo>
                      <a:pt x="1241195" y="0"/>
                    </a:lnTo>
                    <a:lnTo>
                      <a:pt x="1241195" y="117258"/>
                    </a:lnTo>
                    <a:lnTo>
                      <a:pt x="0" y="117258"/>
                    </a:lnTo>
                    <a:close/>
                  </a:path>
                </a:pathLst>
              </a:custGeom>
              <a:solidFill>
                <a:srgbClr val="5671B4">
                  <a:alpha val="33725"/>
                </a:srgbClr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1241195" cy="1553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0" y="104775"/>
              <a:ext cx="7835506" cy="449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② </a:t>
              </a:r>
              <a:r>
                <a:rPr lang="en-US" sz="2000" b="1" dirty="0" err="1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비정상</a:t>
              </a:r>
              <a:r>
                <a:rPr lang="en-US" sz="2000" b="1" dirty="0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 </a:t>
              </a:r>
              <a:r>
                <a:rPr lang="en-US" sz="2000" b="1" dirty="0" err="1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수익률</a:t>
              </a:r>
              <a:r>
                <a:rPr lang="en-US" sz="2000" b="1" dirty="0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 (Abnormal Return, AR)</a:t>
              </a:r>
            </a:p>
          </p:txBody>
        </p:sp>
      </p:grpSp>
      <p:sp>
        <p:nvSpPr>
          <p:cNvPr id="65" name="Freeform 65"/>
          <p:cNvSpPr/>
          <p:nvPr/>
        </p:nvSpPr>
        <p:spPr>
          <a:xfrm>
            <a:off x="12650110" y="7481701"/>
            <a:ext cx="4502352" cy="880680"/>
          </a:xfrm>
          <a:custGeom>
            <a:avLst/>
            <a:gdLst/>
            <a:ahLst/>
            <a:cxnLst/>
            <a:rect l="l" t="t" r="r" b="b"/>
            <a:pathLst>
              <a:path w="4502352" h="880680">
                <a:moveTo>
                  <a:pt x="0" y="0"/>
                </a:moveTo>
                <a:lnTo>
                  <a:pt x="4502351" y="0"/>
                </a:lnTo>
                <a:lnTo>
                  <a:pt x="4502351" y="880680"/>
                </a:lnTo>
                <a:lnTo>
                  <a:pt x="0" y="8806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2797382" y="9239250"/>
            <a:ext cx="5162199" cy="383478"/>
          </a:xfrm>
          <a:custGeom>
            <a:avLst/>
            <a:gdLst/>
            <a:ahLst/>
            <a:cxnLst/>
            <a:rect l="l" t="t" r="r" b="b"/>
            <a:pathLst>
              <a:path w="5162199" h="383478">
                <a:moveTo>
                  <a:pt x="0" y="0"/>
                </a:moveTo>
                <a:lnTo>
                  <a:pt x="5162198" y="0"/>
                </a:lnTo>
                <a:lnTo>
                  <a:pt x="5162198" y="383478"/>
                </a:lnTo>
                <a:lnTo>
                  <a:pt x="0" y="3834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7" name="AutoShape 67"/>
          <p:cNvSpPr/>
          <p:nvPr/>
        </p:nvSpPr>
        <p:spPr>
          <a:xfrm>
            <a:off x="-714766" y="4837493"/>
            <a:ext cx="19371789" cy="0"/>
          </a:xfrm>
          <a:prstGeom prst="line">
            <a:avLst/>
          </a:prstGeom>
          <a:ln w="47625" cap="rnd">
            <a:solidFill>
              <a:srgbClr val="22376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8" name="Group 68"/>
          <p:cNvGrpSpPr/>
          <p:nvPr/>
        </p:nvGrpSpPr>
        <p:grpSpPr>
          <a:xfrm>
            <a:off x="10637377" y="8469542"/>
            <a:ext cx="7063272" cy="445212"/>
            <a:chOff x="0" y="0"/>
            <a:chExt cx="9417696" cy="593616"/>
          </a:xfrm>
        </p:grpSpPr>
        <p:grpSp>
          <p:nvGrpSpPr>
            <p:cNvPr id="69" name="Group 69"/>
            <p:cNvGrpSpPr/>
            <p:nvPr/>
          </p:nvGrpSpPr>
          <p:grpSpPr>
            <a:xfrm>
              <a:off x="31229" y="0"/>
              <a:ext cx="9211968" cy="593616"/>
              <a:chOff x="0" y="0"/>
              <a:chExt cx="1819648" cy="117258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819648" cy="117258"/>
              </a:xfrm>
              <a:custGeom>
                <a:avLst/>
                <a:gdLst/>
                <a:ahLst/>
                <a:cxnLst/>
                <a:rect l="l" t="t" r="r" b="b"/>
                <a:pathLst>
                  <a:path w="1819648" h="117258">
                    <a:moveTo>
                      <a:pt x="0" y="0"/>
                    </a:moveTo>
                    <a:lnTo>
                      <a:pt x="1819648" y="0"/>
                    </a:lnTo>
                    <a:lnTo>
                      <a:pt x="1819648" y="117258"/>
                    </a:lnTo>
                    <a:lnTo>
                      <a:pt x="0" y="117258"/>
                    </a:lnTo>
                    <a:close/>
                  </a:path>
                </a:pathLst>
              </a:custGeom>
              <a:solidFill>
                <a:srgbClr val="5671B4">
                  <a:alpha val="33725"/>
                </a:srgbClr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38100"/>
                <a:ext cx="1819648" cy="1553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0" y="103444"/>
              <a:ext cx="9417696" cy="44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③ </a:t>
              </a:r>
              <a:r>
                <a:rPr lang="en-US" sz="2000" b="1" dirty="0" err="1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누적</a:t>
              </a:r>
              <a:r>
                <a:rPr lang="en-US" sz="2000" b="1" dirty="0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 </a:t>
              </a:r>
              <a:r>
                <a:rPr lang="en-US" sz="2000" b="1" dirty="0" err="1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비정상</a:t>
              </a:r>
              <a:r>
                <a:rPr lang="en-US" sz="2000" b="1" dirty="0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 </a:t>
              </a:r>
              <a:r>
                <a:rPr lang="en-US" sz="2000" b="1" dirty="0" err="1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수익률</a:t>
              </a:r>
              <a:r>
                <a:rPr lang="en-US" sz="2000" b="1" dirty="0">
                  <a:solidFill>
                    <a:srgbClr val="24242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DM Sans Bold"/>
                  <a:sym typeface="DM Sans Bold"/>
                </a:rPr>
                <a:t> (Cumulative Abnormal Return, CAR)</a:t>
              </a:r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389868" y="1975329"/>
            <a:ext cx="1647403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2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는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특정한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사건</a:t>
            </a:r>
            <a:r>
              <a:rPr lang="en-US" sz="22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이</a:t>
            </a:r>
            <a:r>
              <a:rPr lang="en-US" sz="22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발생한</a:t>
            </a:r>
            <a:r>
              <a:rPr lang="en-US" sz="22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날을</a:t>
            </a:r>
            <a:r>
              <a:rPr lang="en-US" sz="22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전후한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비정상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수익률</a:t>
            </a:r>
            <a:r>
              <a:rPr lang="en-US" sz="22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을</a:t>
            </a:r>
            <a:r>
              <a:rPr lang="en-US" sz="22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측정함으로써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사건이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주가에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미치는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영향</a:t>
            </a:r>
            <a:r>
              <a:rPr lang="en-US" sz="22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을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분석하는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연구방법론</a:t>
            </a:r>
            <a:r>
              <a:rPr lang="en-US" sz="22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이다</a:t>
            </a:r>
            <a:r>
              <a:rPr lang="en-US" sz="22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.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3091932" y="2564016"/>
            <a:ext cx="4968611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트럼프의 환경 관련 명령 언론 보도일을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특정한 사건(Event)로 설정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1693651" y="2564016"/>
            <a:ext cx="6079127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ESG 섹터와 전통에너지 섹터를 비교분석히여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트럼프가 영향을 미치는 정도를 파악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1)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이론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정리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및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적용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방법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02.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389868" y="3706448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순서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79" name="TextBox 79"/>
          <p:cNvSpPr txBox="1"/>
          <p:nvPr/>
        </p:nvSpPr>
        <p:spPr>
          <a:xfrm>
            <a:off x="1334202" y="8094893"/>
            <a:ext cx="3020636" cy="69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주가에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영향을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미칠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가능성이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높은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사건을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선정</a:t>
            </a:r>
            <a:endParaRPr lang="en-US" sz="2000" b="1" dirty="0">
              <a:solidFill>
                <a:srgbClr val="24242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80" name="TextBox 80"/>
          <p:cNvSpPr txBox="1"/>
          <p:nvPr/>
        </p:nvSpPr>
        <p:spPr>
          <a:xfrm>
            <a:off x="6322629" y="8130019"/>
            <a:ext cx="3020636" cy="68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사건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기간과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추정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기간의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발생과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종료시점을</a:t>
            </a: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지정</a:t>
            </a:r>
            <a:endParaRPr lang="en-US" sz="2000" b="1" dirty="0">
              <a:solidFill>
                <a:srgbClr val="24242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1248742" y="4681584"/>
            <a:ext cx="3191556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관심</a:t>
            </a:r>
            <a:r>
              <a:rPr lang="en-US" sz="2200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사건의</a:t>
            </a:r>
            <a:r>
              <a:rPr lang="en-US" sz="2200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규명</a:t>
            </a:r>
            <a:endParaRPr lang="en-US" sz="2200" b="1" dirty="0"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6289774" y="4613022"/>
            <a:ext cx="3191556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사건</a:t>
            </a:r>
            <a:r>
              <a:rPr lang="en-US" sz="2200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기간의</a:t>
            </a:r>
            <a:r>
              <a:rPr lang="en-US" sz="2200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선정</a:t>
            </a:r>
            <a:endParaRPr lang="en-US" sz="2200" b="1" dirty="0"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83" name="TextBox 83"/>
          <p:cNvSpPr txBox="1"/>
          <p:nvPr/>
        </p:nvSpPr>
        <p:spPr>
          <a:xfrm>
            <a:off x="12612010" y="4603546"/>
            <a:ext cx="3191556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AR 및 CAR </a:t>
            </a:r>
            <a:r>
              <a:rPr lang="en-US" sz="2200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산출</a:t>
            </a:r>
            <a:endParaRPr lang="en-US" sz="2200" b="1" dirty="0"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84" name="TextBox 84"/>
          <p:cNvSpPr txBox="1"/>
          <p:nvPr/>
        </p:nvSpPr>
        <p:spPr>
          <a:xfrm>
            <a:off x="203432" y="9727640"/>
            <a:ext cx="272512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3)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파이프라인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02.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28700" y="1985262"/>
            <a:ext cx="16230600" cy="7273038"/>
            <a:chOff x="0" y="0"/>
            <a:chExt cx="4274726" cy="19155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74726" cy="1915532"/>
            </a:xfrm>
            <a:custGeom>
              <a:avLst/>
              <a:gdLst/>
              <a:ahLst/>
              <a:cxnLst/>
              <a:rect l="l" t="t" r="r" b="b"/>
              <a:pathLst>
                <a:path w="4274726" h="1915532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891206"/>
                  </a:lnTo>
                  <a:cubicBezTo>
                    <a:pt x="4274726" y="1904641"/>
                    <a:pt x="4263834" y="1915532"/>
                    <a:pt x="4250399" y="1915532"/>
                  </a:cubicBezTo>
                  <a:lnTo>
                    <a:pt x="24327" y="1915532"/>
                  </a:lnTo>
                  <a:cubicBezTo>
                    <a:pt x="10891" y="1915532"/>
                    <a:pt x="0" y="1904641"/>
                    <a:pt x="0" y="189120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182751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274726" cy="195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970029" y="3354414"/>
            <a:ext cx="2362263" cy="5243512"/>
            <a:chOff x="0" y="0"/>
            <a:chExt cx="768581" cy="17060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8581" cy="1706018"/>
            </a:xfrm>
            <a:custGeom>
              <a:avLst/>
              <a:gdLst/>
              <a:ahLst/>
              <a:cxnLst/>
              <a:rect l="l" t="t" r="r" b="b"/>
              <a:pathLst>
                <a:path w="768581" h="1706018">
                  <a:moveTo>
                    <a:pt x="108152" y="0"/>
                  </a:moveTo>
                  <a:lnTo>
                    <a:pt x="660429" y="0"/>
                  </a:lnTo>
                  <a:cubicBezTo>
                    <a:pt x="720159" y="0"/>
                    <a:pt x="768581" y="48421"/>
                    <a:pt x="768581" y="108152"/>
                  </a:cubicBezTo>
                  <a:lnTo>
                    <a:pt x="768581" y="1597866"/>
                  </a:lnTo>
                  <a:cubicBezTo>
                    <a:pt x="768581" y="1626549"/>
                    <a:pt x="757186" y="1654058"/>
                    <a:pt x="736904" y="1674341"/>
                  </a:cubicBezTo>
                  <a:cubicBezTo>
                    <a:pt x="716621" y="1694623"/>
                    <a:pt x="689112" y="1706018"/>
                    <a:pt x="660429" y="1706018"/>
                  </a:cubicBezTo>
                  <a:lnTo>
                    <a:pt x="108152" y="1706018"/>
                  </a:lnTo>
                  <a:cubicBezTo>
                    <a:pt x="79468" y="1706018"/>
                    <a:pt x="51959" y="1694623"/>
                    <a:pt x="31677" y="1674341"/>
                  </a:cubicBezTo>
                  <a:cubicBezTo>
                    <a:pt x="11395" y="1654058"/>
                    <a:pt x="0" y="1626549"/>
                    <a:pt x="0" y="1597866"/>
                  </a:cubicBezTo>
                  <a:lnTo>
                    <a:pt x="0" y="108152"/>
                  </a:lnTo>
                  <a:cubicBezTo>
                    <a:pt x="0" y="79468"/>
                    <a:pt x="11395" y="51959"/>
                    <a:pt x="31677" y="31677"/>
                  </a:cubicBezTo>
                  <a:cubicBezTo>
                    <a:pt x="51959" y="11395"/>
                    <a:pt x="79468" y="0"/>
                    <a:pt x="108152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68581" cy="1744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091539" y="3523899"/>
            <a:ext cx="2144244" cy="1197476"/>
            <a:chOff x="0" y="0"/>
            <a:chExt cx="2858992" cy="159663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858992" cy="1596635"/>
              <a:chOff x="0" y="0"/>
              <a:chExt cx="697646" cy="38960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7646" cy="389608"/>
              </a:xfrm>
              <a:custGeom>
                <a:avLst/>
                <a:gdLst/>
                <a:ahLst/>
                <a:cxnLst/>
                <a:rect l="l" t="t" r="r" b="b"/>
                <a:pathLst>
                  <a:path w="697646" h="389608">
                    <a:moveTo>
                      <a:pt x="106004" y="0"/>
                    </a:moveTo>
                    <a:lnTo>
                      <a:pt x="591642" y="0"/>
                    </a:lnTo>
                    <a:cubicBezTo>
                      <a:pt x="650187" y="0"/>
                      <a:pt x="697646" y="47460"/>
                      <a:pt x="697646" y="106004"/>
                    </a:cubicBezTo>
                    <a:lnTo>
                      <a:pt x="697646" y="283604"/>
                    </a:lnTo>
                    <a:cubicBezTo>
                      <a:pt x="697646" y="342148"/>
                      <a:pt x="650187" y="389608"/>
                      <a:pt x="591642" y="389608"/>
                    </a:cubicBezTo>
                    <a:lnTo>
                      <a:pt x="106004" y="389608"/>
                    </a:lnTo>
                    <a:cubicBezTo>
                      <a:pt x="47460" y="389608"/>
                      <a:pt x="0" y="342148"/>
                      <a:pt x="0" y="283604"/>
                    </a:cubicBezTo>
                    <a:lnTo>
                      <a:pt x="0" y="106004"/>
                    </a:lnTo>
                    <a:cubicBezTo>
                      <a:pt x="0" y="47460"/>
                      <a:pt x="47460" y="0"/>
                      <a:pt x="106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697646" cy="4277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97291" y="320351"/>
              <a:ext cx="2464411" cy="946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4"/>
                </a:lnSpc>
              </a:pPr>
              <a:r>
                <a:rPr lang="en-US" sz="2046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주가 데이터 수집</a:t>
              </a:r>
            </a:p>
            <a:p>
              <a:pPr algn="ctr">
                <a:lnSpc>
                  <a:spcPts val="2864"/>
                </a:lnSpc>
                <a:spcBef>
                  <a:spcPct val="0"/>
                </a:spcBef>
              </a:pPr>
              <a:r>
                <a:rPr lang="en-US" sz="2046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(yahoo-finance)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262807" y="3383156"/>
            <a:ext cx="5556180" cy="5243512"/>
            <a:chOff x="0" y="0"/>
            <a:chExt cx="1807747" cy="170601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07747" cy="1706018"/>
            </a:xfrm>
            <a:custGeom>
              <a:avLst/>
              <a:gdLst/>
              <a:ahLst/>
              <a:cxnLst/>
              <a:rect l="l" t="t" r="r" b="b"/>
              <a:pathLst>
                <a:path w="1807747" h="1706018">
                  <a:moveTo>
                    <a:pt x="45982" y="0"/>
                  </a:moveTo>
                  <a:lnTo>
                    <a:pt x="1761765" y="0"/>
                  </a:lnTo>
                  <a:cubicBezTo>
                    <a:pt x="1787160" y="0"/>
                    <a:pt x="1807747" y="20587"/>
                    <a:pt x="1807747" y="45982"/>
                  </a:cubicBezTo>
                  <a:lnTo>
                    <a:pt x="1807747" y="1660036"/>
                  </a:lnTo>
                  <a:cubicBezTo>
                    <a:pt x="1807747" y="1672231"/>
                    <a:pt x="1802902" y="1683926"/>
                    <a:pt x="1794279" y="1692550"/>
                  </a:cubicBezTo>
                  <a:cubicBezTo>
                    <a:pt x="1785656" y="1701173"/>
                    <a:pt x="1773960" y="1706018"/>
                    <a:pt x="1761765" y="1706018"/>
                  </a:cubicBezTo>
                  <a:lnTo>
                    <a:pt x="45982" y="1706018"/>
                  </a:lnTo>
                  <a:cubicBezTo>
                    <a:pt x="20587" y="1706018"/>
                    <a:pt x="0" y="1685431"/>
                    <a:pt x="0" y="1660036"/>
                  </a:cubicBezTo>
                  <a:lnTo>
                    <a:pt x="0" y="45982"/>
                  </a:lnTo>
                  <a:cubicBezTo>
                    <a:pt x="0" y="20587"/>
                    <a:pt x="20587" y="0"/>
                    <a:pt x="45982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807747" cy="1744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334817" y="4183030"/>
            <a:ext cx="1361373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>
            <a:off x="3086219" y="6049582"/>
            <a:ext cx="2144244" cy="1191667"/>
            <a:chOff x="0" y="0"/>
            <a:chExt cx="2858992" cy="158888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858992" cy="1588889"/>
              <a:chOff x="0" y="0"/>
              <a:chExt cx="697646" cy="38771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7646" cy="387718"/>
              </a:xfrm>
              <a:custGeom>
                <a:avLst/>
                <a:gdLst/>
                <a:ahLst/>
                <a:cxnLst/>
                <a:rect l="l" t="t" r="r" b="b"/>
                <a:pathLst>
                  <a:path w="697646" h="387718">
                    <a:moveTo>
                      <a:pt x="106004" y="0"/>
                    </a:moveTo>
                    <a:lnTo>
                      <a:pt x="591642" y="0"/>
                    </a:lnTo>
                    <a:cubicBezTo>
                      <a:pt x="650187" y="0"/>
                      <a:pt x="697646" y="47460"/>
                      <a:pt x="697646" y="106004"/>
                    </a:cubicBezTo>
                    <a:lnTo>
                      <a:pt x="697646" y="281714"/>
                    </a:lnTo>
                    <a:cubicBezTo>
                      <a:pt x="697646" y="340258"/>
                      <a:pt x="650187" y="387718"/>
                      <a:pt x="591642" y="387718"/>
                    </a:cubicBezTo>
                    <a:lnTo>
                      <a:pt x="106004" y="387718"/>
                    </a:lnTo>
                    <a:cubicBezTo>
                      <a:pt x="47460" y="387718"/>
                      <a:pt x="0" y="340258"/>
                      <a:pt x="0" y="281714"/>
                    </a:cubicBezTo>
                    <a:lnTo>
                      <a:pt x="0" y="106004"/>
                    </a:lnTo>
                    <a:cubicBezTo>
                      <a:pt x="0" y="47460"/>
                      <a:pt x="47460" y="0"/>
                      <a:pt x="106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697646" cy="4258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97291" y="310826"/>
              <a:ext cx="2464410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뉴스 크롤링</a:t>
              </a:r>
            </a:p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(proquest)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329497" y="6638080"/>
            <a:ext cx="1361373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41"/>
          <p:cNvGrpSpPr/>
          <p:nvPr/>
        </p:nvGrpSpPr>
        <p:grpSpPr>
          <a:xfrm>
            <a:off x="6371817" y="3575818"/>
            <a:ext cx="2144244" cy="1197476"/>
            <a:chOff x="0" y="0"/>
            <a:chExt cx="697646" cy="38960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7646" cy="389608"/>
            </a:xfrm>
            <a:custGeom>
              <a:avLst/>
              <a:gdLst/>
              <a:ahLst/>
              <a:cxnLst/>
              <a:rect l="l" t="t" r="r" b="b"/>
              <a:pathLst>
                <a:path w="697646" h="389608">
                  <a:moveTo>
                    <a:pt x="119148" y="0"/>
                  </a:moveTo>
                  <a:lnTo>
                    <a:pt x="578498" y="0"/>
                  </a:lnTo>
                  <a:cubicBezTo>
                    <a:pt x="644302" y="0"/>
                    <a:pt x="697646" y="53345"/>
                    <a:pt x="697646" y="119148"/>
                  </a:cubicBezTo>
                  <a:lnTo>
                    <a:pt x="697646" y="270460"/>
                  </a:lnTo>
                  <a:cubicBezTo>
                    <a:pt x="697646" y="336264"/>
                    <a:pt x="644302" y="389608"/>
                    <a:pt x="578498" y="389608"/>
                  </a:cubicBezTo>
                  <a:lnTo>
                    <a:pt x="119148" y="389608"/>
                  </a:lnTo>
                  <a:cubicBezTo>
                    <a:pt x="53345" y="389608"/>
                    <a:pt x="0" y="336264"/>
                    <a:pt x="0" y="270460"/>
                  </a:cubicBezTo>
                  <a:lnTo>
                    <a:pt x="0" y="119148"/>
                  </a:lnTo>
                  <a:cubicBezTo>
                    <a:pt x="0" y="53345"/>
                    <a:pt x="53345" y="0"/>
                    <a:pt x="1191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697646" cy="427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44" name="AutoShape 44"/>
          <p:cNvSpPr/>
          <p:nvPr/>
        </p:nvSpPr>
        <p:spPr>
          <a:xfrm>
            <a:off x="8609746" y="6741675"/>
            <a:ext cx="1047639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5" name="Group 45"/>
          <p:cNvGrpSpPr/>
          <p:nvPr/>
        </p:nvGrpSpPr>
        <p:grpSpPr>
          <a:xfrm>
            <a:off x="6366497" y="5976170"/>
            <a:ext cx="2564574" cy="1569110"/>
            <a:chOff x="0" y="0"/>
            <a:chExt cx="834404" cy="51052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34404" cy="510522"/>
            </a:xfrm>
            <a:custGeom>
              <a:avLst/>
              <a:gdLst/>
              <a:ahLst/>
              <a:cxnLst/>
              <a:rect l="l" t="t" r="r" b="b"/>
              <a:pathLst>
                <a:path w="834404" h="510522">
                  <a:moveTo>
                    <a:pt x="99620" y="0"/>
                  </a:moveTo>
                  <a:lnTo>
                    <a:pt x="734784" y="0"/>
                  </a:lnTo>
                  <a:cubicBezTo>
                    <a:pt x="789803" y="0"/>
                    <a:pt x="834404" y="44601"/>
                    <a:pt x="834404" y="99620"/>
                  </a:cubicBezTo>
                  <a:lnTo>
                    <a:pt x="834404" y="410902"/>
                  </a:lnTo>
                  <a:cubicBezTo>
                    <a:pt x="834404" y="465921"/>
                    <a:pt x="789803" y="510522"/>
                    <a:pt x="734784" y="510522"/>
                  </a:cubicBezTo>
                  <a:lnTo>
                    <a:pt x="99620" y="510522"/>
                  </a:lnTo>
                  <a:cubicBezTo>
                    <a:pt x="44601" y="510522"/>
                    <a:pt x="0" y="465921"/>
                    <a:pt x="0" y="410902"/>
                  </a:cubicBezTo>
                  <a:lnTo>
                    <a:pt x="0" y="99620"/>
                  </a:lnTo>
                  <a:cubicBezTo>
                    <a:pt x="0" y="44601"/>
                    <a:pt x="44601" y="0"/>
                    <a:pt x="9962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34404" cy="548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563699" y="3575818"/>
            <a:ext cx="2144244" cy="1197476"/>
            <a:chOff x="0" y="0"/>
            <a:chExt cx="697646" cy="38960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7646" cy="389608"/>
            </a:xfrm>
            <a:custGeom>
              <a:avLst/>
              <a:gdLst/>
              <a:ahLst/>
              <a:cxnLst/>
              <a:rect l="l" t="t" r="r" b="b"/>
              <a:pathLst>
                <a:path w="697646" h="389608">
                  <a:moveTo>
                    <a:pt x="119148" y="0"/>
                  </a:moveTo>
                  <a:lnTo>
                    <a:pt x="578498" y="0"/>
                  </a:lnTo>
                  <a:cubicBezTo>
                    <a:pt x="644302" y="0"/>
                    <a:pt x="697646" y="53345"/>
                    <a:pt x="697646" y="119148"/>
                  </a:cubicBezTo>
                  <a:lnTo>
                    <a:pt x="697646" y="270460"/>
                  </a:lnTo>
                  <a:cubicBezTo>
                    <a:pt x="697646" y="336264"/>
                    <a:pt x="644302" y="389608"/>
                    <a:pt x="578498" y="389608"/>
                  </a:cubicBezTo>
                  <a:lnTo>
                    <a:pt x="119148" y="389608"/>
                  </a:lnTo>
                  <a:cubicBezTo>
                    <a:pt x="53345" y="389608"/>
                    <a:pt x="0" y="336264"/>
                    <a:pt x="0" y="270460"/>
                  </a:cubicBezTo>
                  <a:lnTo>
                    <a:pt x="0" y="119148"/>
                  </a:lnTo>
                  <a:cubicBezTo>
                    <a:pt x="0" y="53345"/>
                    <a:pt x="53345" y="0"/>
                    <a:pt x="1191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697646" cy="427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6320436" y="4128448"/>
            <a:ext cx="102760" cy="109164"/>
            <a:chOff x="0" y="0"/>
            <a:chExt cx="76512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5283437" y="4128448"/>
            <a:ext cx="102760" cy="109164"/>
            <a:chOff x="0" y="0"/>
            <a:chExt cx="76512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6315117" y="6583498"/>
            <a:ext cx="102760" cy="109164"/>
            <a:chOff x="0" y="0"/>
            <a:chExt cx="76512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5278117" y="6583498"/>
            <a:ext cx="102760" cy="109164"/>
            <a:chOff x="0" y="0"/>
            <a:chExt cx="76512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63" name="AutoShape 63"/>
          <p:cNvSpPr/>
          <p:nvPr/>
        </p:nvSpPr>
        <p:spPr>
          <a:xfrm>
            <a:off x="8516060" y="4174556"/>
            <a:ext cx="1047639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4" name="Group 64"/>
          <p:cNvGrpSpPr/>
          <p:nvPr/>
        </p:nvGrpSpPr>
        <p:grpSpPr>
          <a:xfrm>
            <a:off x="9506999" y="4119974"/>
            <a:ext cx="102760" cy="109164"/>
            <a:chOff x="0" y="0"/>
            <a:chExt cx="76512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45196" tIns="45196" rIns="45196" bIns="45196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8469999" y="4119974"/>
            <a:ext cx="102760" cy="109164"/>
            <a:chOff x="0" y="0"/>
            <a:chExt cx="76512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45196" tIns="45196" rIns="45196" bIns="45196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70" name="Freeform 70"/>
          <p:cNvSpPr/>
          <p:nvPr/>
        </p:nvSpPr>
        <p:spPr>
          <a:xfrm>
            <a:off x="3492756" y="4538429"/>
            <a:ext cx="1341810" cy="1425428"/>
          </a:xfrm>
          <a:custGeom>
            <a:avLst/>
            <a:gdLst/>
            <a:ahLst/>
            <a:cxnLst/>
            <a:rect l="l" t="t" r="r" b="b"/>
            <a:pathLst>
              <a:path w="1341810" h="1425428">
                <a:moveTo>
                  <a:pt x="0" y="0"/>
                </a:moveTo>
                <a:lnTo>
                  <a:pt x="1341810" y="0"/>
                </a:lnTo>
                <a:lnTo>
                  <a:pt x="1341810" y="1425428"/>
                </a:lnTo>
                <a:lnTo>
                  <a:pt x="0" y="142542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3388639" y="7331723"/>
            <a:ext cx="1550044" cy="960539"/>
          </a:xfrm>
          <a:custGeom>
            <a:avLst/>
            <a:gdLst/>
            <a:ahLst/>
            <a:cxnLst/>
            <a:rect l="l" t="t" r="r" b="b"/>
            <a:pathLst>
              <a:path w="1550044" h="960539">
                <a:moveTo>
                  <a:pt x="0" y="0"/>
                </a:moveTo>
                <a:lnTo>
                  <a:pt x="1550044" y="0"/>
                </a:lnTo>
                <a:lnTo>
                  <a:pt x="1550044" y="960539"/>
                </a:lnTo>
                <a:lnTo>
                  <a:pt x="0" y="96053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8097103" y="5123023"/>
            <a:ext cx="1887588" cy="590909"/>
          </a:xfrm>
          <a:custGeom>
            <a:avLst/>
            <a:gdLst/>
            <a:ahLst/>
            <a:cxnLst/>
            <a:rect l="l" t="t" r="r" b="b"/>
            <a:pathLst>
              <a:path w="1887588" h="590909">
                <a:moveTo>
                  <a:pt x="0" y="0"/>
                </a:moveTo>
                <a:lnTo>
                  <a:pt x="1887588" y="0"/>
                </a:lnTo>
                <a:lnTo>
                  <a:pt x="1887588" y="590909"/>
                </a:lnTo>
                <a:lnTo>
                  <a:pt x="0" y="59090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8097103" y="7859605"/>
            <a:ext cx="1887588" cy="590909"/>
          </a:xfrm>
          <a:custGeom>
            <a:avLst/>
            <a:gdLst/>
            <a:ahLst/>
            <a:cxnLst/>
            <a:rect l="l" t="t" r="r" b="b"/>
            <a:pathLst>
              <a:path w="1887588" h="590909">
                <a:moveTo>
                  <a:pt x="0" y="0"/>
                </a:moveTo>
                <a:lnTo>
                  <a:pt x="1887588" y="0"/>
                </a:lnTo>
                <a:lnTo>
                  <a:pt x="1887588" y="590909"/>
                </a:lnTo>
                <a:lnTo>
                  <a:pt x="0" y="59090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74" name="Group 74"/>
          <p:cNvGrpSpPr/>
          <p:nvPr/>
        </p:nvGrpSpPr>
        <p:grpSpPr>
          <a:xfrm>
            <a:off x="12940398" y="3383156"/>
            <a:ext cx="2377573" cy="3309506"/>
            <a:chOff x="0" y="0"/>
            <a:chExt cx="773562" cy="1076774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773562" cy="1076774"/>
            </a:xfrm>
            <a:custGeom>
              <a:avLst/>
              <a:gdLst/>
              <a:ahLst/>
              <a:cxnLst/>
              <a:rect l="l" t="t" r="r" b="b"/>
              <a:pathLst>
                <a:path w="773562" h="1076774">
                  <a:moveTo>
                    <a:pt x="107456" y="0"/>
                  </a:moveTo>
                  <a:lnTo>
                    <a:pt x="666106" y="0"/>
                  </a:lnTo>
                  <a:cubicBezTo>
                    <a:pt x="694605" y="0"/>
                    <a:pt x="721937" y="11321"/>
                    <a:pt x="742089" y="31473"/>
                  </a:cubicBezTo>
                  <a:cubicBezTo>
                    <a:pt x="762241" y="51625"/>
                    <a:pt x="773562" y="78957"/>
                    <a:pt x="773562" y="107456"/>
                  </a:cubicBezTo>
                  <a:lnTo>
                    <a:pt x="773562" y="969318"/>
                  </a:lnTo>
                  <a:cubicBezTo>
                    <a:pt x="773562" y="997817"/>
                    <a:pt x="762241" y="1025149"/>
                    <a:pt x="742089" y="1045301"/>
                  </a:cubicBezTo>
                  <a:cubicBezTo>
                    <a:pt x="721937" y="1065453"/>
                    <a:pt x="694605" y="1076774"/>
                    <a:pt x="666106" y="1076774"/>
                  </a:cubicBezTo>
                  <a:lnTo>
                    <a:pt x="107456" y="1076774"/>
                  </a:lnTo>
                  <a:cubicBezTo>
                    <a:pt x="78957" y="1076774"/>
                    <a:pt x="51625" y="1065453"/>
                    <a:pt x="31473" y="1045301"/>
                  </a:cubicBezTo>
                  <a:cubicBezTo>
                    <a:pt x="11321" y="1025149"/>
                    <a:pt x="0" y="997817"/>
                    <a:pt x="0" y="969318"/>
                  </a:cubicBezTo>
                  <a:lnTo>
                    <a:pt x="0" y="107456"/>
                  </a:lnTo>
                  <a:cubicBezTo>
                    <a:pt x="0" y="78957"/>
                    <a:pt x="11321" y="51625"/>
                    <a:pt x="31473" y="31473"/>
                  </a:cubicBezTo>
                  <a:cubicBezTo>
                    <a:pt x="51625" y="11321"/>
                    <a:pt x="78957" y="0"/>
                    <a:pt x="107456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773562" cy="1114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77" name="AutoShape 77"/>
          <p:cNvSpPr/>
          <p:nvPr/>
        </p:nvSpPr>
        <p:spPr>
          <a:xfrm>
            <a:off x="11707943" y="4174556"/>
            <a:ext cx="643302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8" name="Group 78"/>
          <p:cNvGrpSpPr/>
          <p:nvPr/>
        </p:nvGrpSpPr>
        <p:grpSpPr>
          <a:xfrm>
            <a:off x="11657494" y="4128448"/>
            <a:ext cx="102760" cy="109164"/>
            <a:chOff x="0" y="0"/>
            <a:chExt cx="76512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3057063" y="3584292"/>
            <a:ext cx="2144244" cy="1197476"/>
            <a:chOff x="0" y="0"/>
            <a:chExt cx="697646" cy="389608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697646" cy="389608"/>
            </a:xfrm>
            <a:custGeom>
              <a:avLst/>
              <a:gdLst/>
              <a:ahLst/>
              <a:cxnLst/>
              <a:rect l="l" t="t" r="r" b="b"/>
              <a:pathLst>
                <a:path w="697646" h="389608">
                  <a:moveTo>
                    <a:pt x="119148" y="0"/>
                  </a:moveTo>
                  <a:lnTo>
                    <a:pt x="578498" y="0"/>
                  </a:lnTo>
                  <a:cubicBezTo>
                    <a:pt x="644302" y="0"/>
                    <a:pt x="697646" y="53345"/>
                    <a:pt x="697646" y="119148"/>
                  </a:cubicBezTo>
                  <a:lnTo>
                    <a:pt x="697646" y="270460"/>
                  </a:lnTo>
                  <a:cubicBezTo>
                    <a:pt x="697646" y="336264"/>
                    <a:pt x="644302" y="389608"/>
                    <a:pt x="578498" y="389608"/>
                  </a:cubicBezTo>
                  <a:lnTo>
                    <a:pt x="119148" y="389608"/>
                  </a:lnTo>
                  <a:cubicBezTo>
                    <a:pt x="53345" y="389608"/>
                    <a:pt x="0" y="336264"/>
                    <a:pt x="0" y="270460"/>
                  </a:cubicBezTo>
                  <a:lnTo>
                    <a:pt x="0" y="119148"/>
                  </a:lnTo>
                  <a:cubicBezTo>
                    <a:pt x="0" y="53345"/>
                    <a:pt x="53345" y="0"/>
                    <a:pt x="1191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-38100"/>
              <a:ext cx="697646" cy="427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84" name="AutoShape 84"/>
          <p:cNvSpPr/>
          <p:nvPr/>
        </p:nvSpPr>
        <p:spPr>
          <a:xfrm>
            <a:off x="12351244" y="4183030"/>
            <a:ext cx="705819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5" name="Group 85"/>
          <p:cNvGrpSpPr/>
          <p:nvPr/>
        </p:nvGrpSpPr>
        <p:grpSpPr>
          <a:xfrm>
            <a:off x="12299864" y="4128448"/>
            <a:ext cx="102760" cy="109164"/>
            <a:chOff x="0" y="0"/>
            <a:chExt cx="76512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7" name="TextBox 87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2299864" y="6575024"/>
            <a:ext cx="102760" cy="109164"/>
            <a:chOff x="0" y="0"/>
            <a:chExt cx="76512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0" name="TextBox 90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91" name="AutoShape 91"/>
          <p:cNvSpPr/>
          <p:nvPr/>
        </p:nvSpPr>
        <p:spPr>
          <a:xfrm flipV="1">
            <a:off x="12351244" y="4237612"/>
            <a:ext cx="0" cy="2337412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2" name="Group 92"/>
          <p:cNvGrpSpPr/>
          <p:nvPr/>
        </p:nvGrpSpPr>
        <p:grpSpPr>
          <a:xfrm>
            <a:off x="12992930" y="4128448"/>
            <a:ext cx="102760" cy="109164"/>
            <a:chOff x="0" y="0"/>
            <a:chExt cx="765120" cy="8128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4" name="TextBox 94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95" name="TextBox 95"/>
          <p:cNvSpPr txBox="1"/>
          <p:nvPr/>
        </p:nvSpPr>
        <p:spPr>
          <a:xfrm>
            <a:off x="6526442" y="4002602"/>
            <a:ext cx="1848307" cy="34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로그 수익률 계산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9657385" y="3822360"/>
            <a:ext cx="1952010" cy="7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시장 조정모형을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사용하여 NR 계산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5969129" y="6299075"/>
            <a:ext cx="3359310" cy="34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[Title, Source, Date]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3238566" y="3826077"/>
            <a:ext cx="1848307" cy="66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AR, CAR 계산 </a:t>
            </a:r>
          </a:p>
          <a:p>
            <a:pPr algn="ctr">
              <a:lnSpc>
                <a:spcPts val="2740"/>
              </a:lnSpc>
              <a:spcBef>
                <a:spcPct val="0"/>
              </a:spcBef>
            </a:pPr>
            <a:r>
              <a:rPr lang="en-US" sz="1957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결과 산출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2982529" y="2616894"/>
            <a:ext cx="2362263" cy="642879"/>
            <a:chOff x="0" y="0"/>
            <a:chExt cx="768581" cy="209166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768581" cy="209166"/>
            </a:xfrm>
            <a:custGeom>
              <a:avLst/>
              <a:gdLst/>
              <a:ahLst/>
              <a:cxnLst/>
              <a:rect l="l" t="t" r="r" b="b"/>
              <a:pathLst>
                <a:path w="768581" h="209166">
                  <a:moveTo>
                    <a:pt x="104583" y="0"/>
                  </a:moveTo>
                  <a:lnTo>
                    <a:pt x="663998" y="0"/>
                  </a:lnTo>
                  <a:cubicBezTo>
                    <a:pt x="721757" y="0"/>
                    <a:pt x="768581" y="46823"/>
                    <a:pt x="768581" y="104583"/>
                  </a:cubicBezTo>
                  <a:lnTo>
                    <a:pt x="768581" y="104583"/>
                  </a:lnTo>
                  <a:cubicBezTo>
                    <a:pt x="768581" y="162342"/>
                    <a:pt x="721757" y="209166"/>
                    <a:pt x="663998" y="209166"/>
                  </a:cubicBezTo>
                  <a:lnTo>
                    <a:pt x="104583" y="209166"/>
                  </a:lnTo>
                  <a:cubicBezTo>
                    <a:pt x="46823" y="209166"/>
                    <a:pt x="0" y="162342"/>
                    <a:pt x="0" y="104583"/>
                  </a:cubicBezTo>
                  <a:lnTo>
                    <a:pt x="0" y="104583"/>
                  </a:lnTo>
                  <a:cubicBezTo>
                    <a:pt x="0" y="46823"/>
                    <a:pt x="46823" y="0"/>
                    <a:pt x="104583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1" name="TextBox 101"/>
            <p:cNvSpPr txBox="1"/>
            <p:nvPr/>
          </p:nvSpPr>
          <p:spPr>
            <a:xfrm>
              <a:off x="0" y="-47625"/>
              <a:ext cx="768581" cy="256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데이터 수집</a:t>
              </a:r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7614864" y="2616894"/>
            <a:ext cx="3014775" cy="642879"/>
            <a:chOff x="0" y="0"/>
            <a:chExt cx="980881" cy="209166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980881" cy="209166"/>
            </a:xfrm>
            <a:custGeom>
              <a:avLst/>
              <a:gdLst/>
              <a:ahLst/>
              <a:cxnLst/>
              <a:rect l="l" t="t" r="r" b="b"/>
              <a:pathLst>
                <a:path w="980881" h="209166">
                  <a:moveTo>
                    <a:pt x="84744" y="0"/>
                  </a:moveTo>
                  <a:lnTo>
                    <a:pt x="896137" y="0"/>
                  </a:lnTo>
                  <a:cubicBezTo>
                    <a:pt x="918612" y="0"/>
                    <a:pt x="940167" y="8928"/>
                    <a:pt x="956060" y="24821"/>
                  </a:cubicBezTo>
                  <a:cubicBezTo>
                    <a:pt x="971952" y="40713"/>
                    <a:pt x="980881" y="62268"/>
                    <a:pt x="980881" y="84744"/>
                  </a:cubicBezTo>
                  <a:lnTo>
                    <a:pt x="980881" y="124422"/>
                  </a:lnTo>
                  <a:cubicBezTo>
                    <a:pt x="980881" y="146897"/>
                    <a:pt x="971952" y="168452"/>
                    <a:pt x="956060" y="184345"/>
                  </a:cubicBezTo>
                  <a:cubicBezTo>
                    <a:pt x="940167" y="200237"/>
                    <a:pt x="918612" y="209166"/>
                    <a:pt x="896137" y="209166"/>
                  </a:cubicBezTo>
                  <a:lnTo>
                    <a:pt x="84744" y="209166"/>
                  </a:lnTo>
                  <a:cubicBezTo>
                    <a:pt x="62268" y="209166"/>
                    <a:pt x="40713" y="200237"/>
                    <a:pt x="24821" y="184345"/>
                  </a:cubicBezTo>
                  <a:cubicBezTo>
                    <a:pt x="8928" y="168452"/>
                    <a:pt x="0" y="146897"/>
                    <a:pt x="0" y="124422"/>
                  </a:cubicBezTo>
                  <a:lnTo>
                    <a:pt x="0" y="84744"/>
                  </a:lnTo>
                  <a:cubicBezTo>
                    <a:pt x="0" y="62268"/>
                    <a:pt x="8928" y="40713"/>
                    <a:pt x="24821" y="24821"/>
                  </a:cubicBezTo>
                  <a:cubicBezTo>
                    <a:pt x="40713" y="8928"/>
                    <a:pt x="62268" y="0"/>
                    <a:pt x="84744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4" name="TextBox 104"/>
            <p:cNvSpPr txBox="1"/>
            <p:nvPr/>
          </p:nvSpPr>
          <p:spPr>
            <a:xfrm>
              <a:off x="0" y="-47625"/>
              <a:ext cx="980881" cy="256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데이터 전처리</a:t>
              </a:r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2896588" y="2616894"/>
            <a:ext cx="2373743" cy="642879"/>
            <a:chOff x="0" y="0"/>
            <a:chExt cx="772316" cy="209166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772316" cy="209166"/>
            </a:xfrm>
            <a:custGeom>
              <a:avLst/>
              <a:gdLst/>
              <a:ahLst/>
              <a:cxnLst/>
              <a:rect l="l" t="t" r="r" b="b"/>
              <a:pathLst>
                <a:path w="772316" h="209166">
                  <a:moveTo>
                    <a:pt x="104583" y="0"/>
                  </a:moveTo>
                  <a:lnTo>
                    <a:pt x="667733" y="0"/>
                  </a:lnTo>
                  <a:cubicBezTo>
                    <a:pt x="725493" y="0"/>
                    <a:pt x="772316" y="46823"/>
                    <a:pt x="772316" y="104583"/>
                  </a:cubicBezTo>
                  <a:lnTo>
                    <a:pt x="772316" y="104583"/>
                  </a:lnTo>
                  <a:cubicBezTo>
                    <a:pt x="772316" y="162342"/>
                    <a:pt x="725493" y="209166"/>
                    <a:pt x="667733" y="209166"/>
                  </a:cubicBezTo>
                  <a:lnTo>
                    <a:pt x="104583" y="209166"/>
                  </a:lnTo>
                  <a:cubicBezTo>
                    <a:pt x="46823" y="209166"/>
                    <a:pt x="0" y="162342"/>
                    <a:pt x="0" y="104583"/>
                  </a:cubicBezTo>
                  <a:lnTo>
                    <a:pt x="0" y="104583"/>
                  </a:lnTo>
                  <a:cubicBezTo>
                    <a:pt x="0" y="46823"/>
                    <a:pt x="46823" y="0"/>
                    <a:pt x="104583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7" name="TextBox 107"/>
            <p:cNvSpPr txBox="1"/>
            <p:nvPr/>
          </p:nvSpPr>
          <p:spPr>
            <a:xfrm>
              <a:off x="0" y="-47625"/>
              <a:ext cx="772316" cy="256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분석</a:t>
              </a:r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9131776" y="5916144"/>
            <a:ext cx="2564574" cy="1569110"/>
            <a:chOff x="0" y="0"/>
            <a:chExt cx="834404" cy="510522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34404" cy="510522"/>
            </a:xfrm>
            <a:custGeom>
              <a:avLst/>
              <a:gdLst/>
              <a:ahLst/>
              <a:cxnLst/>
              <a:rect l="l" t="t" r="r" b="b"/>
              <a:pathLst>
                <a:path w="834404" h="510522">
                  <a:moveTo>
                    <a:pt x="99620" y="0"/>
                  </a:moveTo>
                  <a:lnTo>
                    <a:pt x="734784" y="0"/>
                  </a:lnTo>
                  <a:cubicBezTo>
                    <a:pt x="789803" y="0"/>
                    <a:pt x="834404" y="44601"/>
                    <a:pt x="834404" y="99620"/>
                  </a:cubicBezTo>
                  <a:lnTo>
                    <a:pt x="834404" y="410902"/>
                  </a:lnTo>
                  <a:cubicBezTo>
                    <a:pt x="834404" y="465921"/>
                    <a:pt x="789803" y="510522"/>
                    <a:pt x="734784" y="510522"/>
                  </a:cubicBezTo>
                  <a:lnTo>
                    <a:pt x="99620" y="510522"/>
                  </a:lnTo>
                  <a:cubicBezTo>
                    <a:pt x="44601" y="510522"/>
                    <a:pt x="0" y="465921"/>
                    <a:pt x="0" y="410902"/>
                  </a:cubicBezTo>
                  <a:lnTo>
                    <a:pt x="0" y="99620"/>
                  </a:lnTo>
                  <a:cubicBezTo>
                    <a:pt x="0" y="44601"/>
                    <a:pt x="44601" y="0"/>
                    <a:pt x="9962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10" name="TextBox 110"/>
            <p:cNvSpPr txBox="1"/>
            <p:nvPr/>
          </p:nvSpPr>
          <p:spPr>
            <a:xfrm>
              <a:off x="0" y="-38100"/>
              <a:ext cx="834404" cy="548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111" name="TextBox 111"/>
          <p:cNvSpPr txBox="1"/>
          <p:nvPr/>
        </p:nvSpPr>
        <p:spPr>
          <a:xfrm>
            <a:off x="5935209" y="6028257"/>
            <a:ext cx="3359310" cy="34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컬럼 정리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5969129" y="6767718"/>
            <a:ext cx="3359310" cy="34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발행 일자 형식 지정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5969129" y="7137449"/>
            <a:ext cx="3359310" cy="34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YYYY-MM-DD</a:t>
            </a:r>
          </a:p>
        </p:txBody>
      </p:sp>
      <p:grpSp>
        <p:nvGrpSpPr>
          <p:cNvPr id="114" name="Group 114"/>
          <p:cNvGrpSpPr/>
          <p:nvPr/>
        </p:nvGrpSpPr>
        <p:grpSpPr>
          <a:xfrm>
            <a:off x="8851171" y="6696654"/>
            <a:ext cx="102760" cy="109164"/>
            <a:chOff x="0" y="0"/>
            <a:chExt cx="765120" cy="8128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6" name="TextBox 116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45196" tIns="45196" rIns="45196" bIns="45196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9057615" y="6696654"/>
            <a:ext cx="102760" cy="109164"/>
            <a:chOff x="0" y="0"/>
            <a:chExt cx="765120" cy="8128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9" name="TextBox 119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45196" tIns="45196" rIns="45196" bIns="45196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120" name="TextBox 120"/>
          <p:cNvSpPr txBox="1"/>
          <p:nvPr/>
        </p:nvSpPr>
        <p:spPr>
          <a:xfrm>
            <a:off x="9246100" y="6367025"/>
            <a:ext cx="228053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사용할 날짜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데이터 선별</a:t>
            </a:r>
          </a:p>
        </p:txBody>
      </p:sp>
      <p:sp>
        <p:nvSpPr>
          <p:cNvPr id="121" name="AutoShape 121"/>
          <p:cNvSpPr/>
          <p:nvPr/>
        </p:nvSpPr>
        <p:spPr>
          <a:xfrm>
            <a:off x="11708875" y="6626365"/>
            <a:ext cx="608094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2" name="Group 122"/>
          <p:cNvGrpSpPr/>
          <p:nvPr/>
        </p:nvGrpSpPr>
        <p:grpSpPr>
          <a:xfrm>
            <a:off x="11624232" y="6575024"/>
            <a:ext cx="102760" cy="109164"/>
            <a:chOff x="0" y="0"/>
            <a:chExt cx="765120" cy="81280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4" name="TextBox 124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45196" tIns="45196" rIns="45196" bIns="45196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125" name="Group 125"/>
          <p:cNvGrpSpPr/>
          <p:nvPr/>
        </p:nvGrpSpPr>
        <p:grpSpPr>
          <a:xfrm>
            <a:off x="13075144" y="4934168"/>
            <a:ext cx="2144244" cy="1197476"/>
            <a:chOff x="0" y="0"/>
            <a:chExt cx="697646" cy="389608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697646" cy="389608"/>
            </a:xfrm>
            <a:custGeom>
              <a:avLst/>
              <a:gdLst/>
              <a:ahLst/>
              <a:cxnLst/>
              <a:rect l="l" t="t" r="r" b="b"/>
              <a:pathLst>
                <a:path w="697646" h="389608">
                  <a:moveTo>
                    <a:pt x="119148" y="0"/>
                  </a:moveTo>
                  <a:lnTo>
                    <a:pt x="578498" y="0"/>
                  </a:lnTo>
                  <a:cubicBezTo>
                    <a:pt x="644302" y="0"/>
                    <a:pt x="697646" y="53345"/>
                    <a:pt x="697646" y="119148"/>
                  </a:cubicBezTo>
                  <a:lnTo>
                    <a:pt x="697646" y="270460"/>
                  </a:lnTo>
                  <a:cubicBezTo>
                    <a:pt x="697646" y="336264"/>
                    <a:pt x="644302" y="389608"/>
                    <a:pt x="578498" y="389608"/>
                  </a:cubicBezTo>
                  <a:lnTo>
                    <a:pt x="119148" y="389608"/>
                  </a:lnTo>
                  <a:cubicBezTo>
                    <a:pt x="53345" y="389608"/>
                    <a:pt x="0" y="336264"/>
                    <a:pt x="0" y="270460"/>
                  </a:cubicBezTo>
                  <a:lnTo>
                    <a:pt x="0" y="119148"/>
                  </a:lnTo>
                  <a:cubicBezTo>
                    <a:pt x="0" y="53345"/>
                    <a:pt x="53345" y="0"/>
                    <a:pt x="1191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27" name="TextBox 127"/>
            <p:cNvSpPr txBox="1"/>
            <p:nvPr/>
          </p:nvSpPr>
          <p:spPr>
            <a:xfrm>
              <a:off x="0" y="-38100"/>
              <a:ext cx="697646" cy="427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128" name="TextBox 128"/>
          <p:cNvSpPr txBox="1"/>
          <p:nvPr/>
        </p:nvSpPr>
        <p:spPr>
          <a:xfrm>
            <a:off x="13205031" y="5373123"/>
            <a:ext cx="1848307" cy="3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  <a:spcBef>
                <a:spcPct val="0"/>
              </a:spcBef>
            </a:pPr>
            <a:r>
              <a:rPr lang="en-US" sz="1957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결과 시각화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221066" y="9727640"/>
            <a:ext cx="237244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>
            <a:off x="829673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389868" y="4448764"/>
            <a:ext cx="890951" cy="890951"/>
            <a:chOff x="0" y="0"/>
            <a:chExt cx="1187935" cy="118793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5400000">
              <a:off x="3468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389868" y="7424982"/>
            <a:ext cx="890951" cy="890951"/>
            <a:chOff x="0" y="0"/>
            <a:chExt cx="1187935" cy="118793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9" name="AutoShape 29"/>
          <p:cNvSpPr/>
          <p:nvPr/>
        </p:nvSpPr>
        <p:spPr>
          <a:xfrm>
            <a:off x="11943746" y="2330236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11503941" y="1985249"/>
            <a:ext cx="890951" cy="890951"/>
            <a:chOff x="0" y="0"/>
            <a:chExt cx="1187935" cy="1187935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5400000">
              <a:off x="3468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1503941" y="4003288"/>
            <a:ext cx="890951" cy="890951"/>
            <a:chOff x="0" y="0"/>
            <a:chExt cx="1187935" cy="1187935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>
            <a:off x="389868" y="1985262"/>
            <a:ext cx="890951" cy="890951"/>
            <a:chOff x="0" y="0"/>
            <a:chExt cx="1187935" cy="1187935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44" name="Freeform 44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AutoShape 45"/>
          <p:cNvSpPr/>
          <p:nvPr/>
        </p:nvSpPr>
        <p:spPr>
          <a:xfrm flipV="1">
            <a:off x="15196229" y="5817763"/>
            <a:ext cx="0" cy="1119976"/>
          </a:xfrm>
          <a:prstGeom prst="line">
            <a:avLst/>
          </a:prstGeom>
          <a:ln w="38100" cap="flat">
            <a:solidFill>
              <a:srgbClr val="5188C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6" name="Freeform 46"/>
          <p:cNvSpPr/>
          <p:nvPr/>
        </p:nvSpPr>
        <p:spPr>
          <a:xfrm>
            <a:off x="12578067" y="5347312"/>
            <a:ext cx="5256220" cy="940902"/>
          </a:xfrm>
          <a:custGeom>
            <a:avLst/>
            <a:gdLst/>
            <a:ahLst/>
            <a:cxnLst/>
            <a:rect l="l" t="t" r="r" b="b"/>
            <a:pathLst>
              <a:path w="5256220" h="940902">
                <a:moveTo>
                  <a:pt x="0" y="0"/>
                </a:moveTo>
                <a:lnTo>
                  <a:pt x="5256220" y="0"/>
                </a:lnTo>
                <a:lnTo>
                  <a:pt x="5256220" y="940902"/>
                </a:lnTo>
                <a:lnTo>
                  <a:pt x="0" y="940902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2574300" y="6564439"/>
            <a:ext cx="5259987" cy="605473"/>
          </a:xfrm>
          <a:custGeom>
            <a:avLst/>
            <a:gdLst/>
            <a:ahLst/>
            <a:cxnLst/>
            <a:rect l="l" t="t" r="r" b="b"/>
            <a:pathLst>
              <a:path w="5259987" h="605473">
                <a:moveTo>
                  <a:pt x="0" y="0"/>
                </a:moveTo>
                <a:lnTo>
                  <a:pt x="5259987" y="0"/>
                </a:lnTo>
                <a:lnTo>
                  <a:pt x="5259987" y="605473"/>
                </a:lnTo>
                <a:lnTo>
                  <a:pt x="0" y="60547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48" name="AutoShape 48"/>
          <p:cNvSpPr/>
          <p:nvPr/>
        </p:nvSpPr>
        <p:spPr>
          <a:xfrm flipV="1">
            <a:off x="15177179" y="8483256"/>
            <a:ext cx="0" cy="1119976"/>
          </a:xfrm>
          <a:prstGeom prst="line">
            <a:avLst/>
          </a:prstGeom>
          <a:ln w="38100" cap="flat">
            <a:solidFill>
              <a:srgbClr val="5188C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9" name="Freeform 49"/>
          <p:cNvSpPr/>
          <p:nvPr/>
        </p:nvSpPr>
        <p:spPr>
          <a:xfrm>
            <a:off x="12574300" y="8037780"/>
            <a:ext cx="5293157" cy="886604"/>
          </a:xfrm>
          <a:custGeom>
            <a:avLst/>
            <a:gdLst/>
            <a:ahLst/>
            <a:cxnLst/>
            <a:rect l="l" t="t" r="r" b="b"/>
            <a:pathLst>
              <a:path w="5293157" h="886604">
                <a:moveTo>
                  <a:pt x="0" y="0"/>
                </a:moveTo>
                <a:lnTo>
                  <a:pt x="5293157" y="0"/>
                </a:lnTo>
                <a:lnTo>
                  <a:pt x="5293157" y="886604"/>
                </a:lnTo>
                <a:lnTo>
                  <a:pt x="0" y="886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2578067" y="9316974"/>
            <a:ext cx="5289390" cy="628115"/>
          </a:xfrm>
          <a:custGeom>
            <a:avLst/>
            <a:gdLst/>
            <a:ahLst/>
            <a:cxnLst/>
            <a:rect l="l" t="t" r="r" b="b"/>
            <a:pathLst>
              <a:path w="5289390" h="628115">
                <a:moveTo>
                  <a:pt x="0" y="0"/>
                </a:moveTo>
                <a:lnTo>
                  <a:pt x="5289390" y="0"/>
                </a:lnTo>
                <a:lnTo>
                  <a:pt x="5289390" y="628115"/>
                </a:lnTo>
                <a:lnTo>
                  <a:pt x="0" y="6281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4-1)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과정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수집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02.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460227" y="4679292"/>
            <a:ext cx="2602900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전통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에너지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금융상품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460227" y="765551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친환경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에너지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/ ESG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금융상품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612854" y="8266380"/>
            <a:ext cx="2358697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RUN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#태양광 주식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612854" y="8709437"/>
            <a:ext cx="2450273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ENPH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#태양광 주식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612854" y="9188327"/>
            <a:ext cx="2497898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FSLR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#태양광 주식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612854" y="9627747"/>
            <a:ext cx="2816577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NEE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#재생에너지 주식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578067" y="2912249"/>
            <a:ext cx="2618163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SPY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#S&amp;P 500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574300" y="2301366"/>
            <a:ext cx="8875851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시장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2574300" y="4233816"/>
            <a:ext cx="8875851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형식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확인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4843056" y="9158382"/>
            <a:ext cx="3667434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ESGU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#ESG기준 만족 ETF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520061" y="8718962"/>
            <a:ext cx="248079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ERTH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#친환경 ETF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4825127" y="8718962"/>
            <a:ext cx="336155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NULG 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#사회적 책임 ETF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523804" y="8268309"/>
            <a:ext cx="2496061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TAN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#태양광 ETF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4827794" y="9601929"/>
            <a:ext cx="4093127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SUSA 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#지배구조 양호 기업 ETF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60227" y="221579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수집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조건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460227" y="2828589"/>
            <a:ext cx="9854868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금융상품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     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트럼프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1기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이전인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2016년 1월 4일부터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데이터가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존재할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것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60227" y="3838714"/>
            <a:ext cx="9854868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뉴스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  ‘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트럼프’와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‘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환경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관련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단어’가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제목에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포함되어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있을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것 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2990630" y="3256419"/>
            <a:ext cx="678120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섹터 당 10개씩 확보할 것 / 주식을 위주로, 없다면 ETF 서치  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827794" y="8260492"/>
            <a:ext cx="2496061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FAN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#풍력발전 주식 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593848" y="5368948"/>
            <a:ext cx="3014992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XLE 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#석유 ETF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593848" y="5812005"/>
            <a:ext cx="2835582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VDE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#전통에너지 ETF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593848" y="6290895"/>
            <a:ext cx="3352607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KMI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#파이프라인 주식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593848" y="6730315"/>
            <a:ext cx="2816577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MPC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 정유회사 주식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4824051" y="6260950"/>
            <a:ext cx="3667434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CVX 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#석유 주식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8448057" y="5821530"/>
            <a:ext cx="248079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OIH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#석유 ETF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4806122" y="5821530"/>
            <a:ext cx="336155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XOM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#석유 주식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432795" y="5372585"/>
            <a:ext cx="3162722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PSX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#파이프라인 주식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4808789" y="6704497"/>
            <a:ext cx="4093127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COP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#석유 주식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4808789" y="5363060"/>
            <a:ext cx="3213406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EOG</a:t>
            </a: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#천연가스 주식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2578067" y="4846614"/>
            <a:ext cx="3108775" cy="37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금융상품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(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전처리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완료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)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    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2578067" y="7488188"/>
            <a:ext cx="3309038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뉴스데이터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(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전처리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완료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)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208242" y="9727640"/>
            <a:ext cx="262892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>
            <a:off x="829673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389868" y="6165192"/>
            <a:ext cx="890951" cy="890951"/>
            <a:chOff x="0" y="0"/>
            <a:chExt cx="1187935" cy="118793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5400000">
              <a:off x="3468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AutoShape 24"/>
          <p:cNvSpPr/>
          <p:nvPr/>
        </p:nvSpPr>
        <p:spPr>
          <a:xfrm>
            <a:off x="11943746" y="2330236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1503941" y="1985249"/>
            <a:ext cx="890951" cy="890951"/>
            <a:chOff x="0" y="0"/>
            <a:chExt cx="1187935" cy="118793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5400000">
              <a:off x="3468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1503941" y="4252549"/>
            <a:ext cx="890951" cy="890951"/>
            <a:chOff x="0" y="0"/>
            <a:chExt cx="1187935" cy="1187935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389868" y="1985262"/>
            <a:ext cx="890951" cy="890951"/>
            <a:chOff x="0" y="0"/>
            <a:chExt cx="1187935" cy="1187935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Freeform 40"/>
          <p:cNvSpPr/>
          <p:nvPr/>
        </p:nvSpPr>
        <p:spPr>
          <a:xfrm>
            <a:off x="1488802" y="4373917"/>
            <a:ext cx="7535914" cy="1539165"/>
          </a:xfrm>
          <a:custGeom>
            <a:avLst/>
            <a:gdLst/>
            <a:ahLst/>
            <a:cxnLst/>
            <a:rect l="l" t="t" r="r" b="b"/>
            <a:pathLst>
              <a:path w="7535914" h="1539165">
                <a:moveTo>
                  <a:pt x="0" y="0"/>
                </a:moveTo>
                <a:lnTo>
                  <a:pt x="7535914" y="0"/>
                </a:lnTo>
                <a:lnTo>
                  <a:pt x="7535914" y="1539166"/>
                </a:lnTo>
                <a:lnTo>
                  <a:pt x="0" y="15391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488802" y="2862606"/>
            <a:ext cx="2376308" cy="958861"/>
          </a:xfrm>
          <a:custGeom>
            <a:avLst/>
            <a:gdLst/>
            <a:ahLst/>
            <a:cxnLst/>
            <a:rect l="l" t="t" r="r" b="b"/>
            <a:pathLst>
              <a:path w="2376308" h="958861">
                <a:moveTo>
                  <a:pt x="0" y="0"/>
                </a:moveTo>
                <a:lnTo>
                  <a:pt x="2376308" y="0"/>
                </a:lnTo>
                <a:lnTo>
                  <a:pt x="2376308" y="958861"/>
                </a:lnTo>
                <a:lnTo>
                  <a:pt x="0" y="9588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3957909" y="2876214"/>
            <a:ext cx="5512876" cy="1286707"/>
          </a:xfrm>
          <a:custGeom>
            <a:avLst/>
            <a:gdLst/>
            <a:ahLst/>
            <a:cxnLst/>
            <a:rect l="l" t="t" r="r" b="b"/>
            <a:pathLst>
              <a:path w="5512876" h="1286707">
                <a:moveTo>
                  <a:pt x="0" y="0"/>
                </a:moveTo>
                <a:lnTo>
                  <a:pt x="5512876" y="0"/>
                </a:lnTo>
                <a:lnTo>
                  <a:pt x="5512876" y="1286707"/>
                </a:lnTo>
                <a:lnTo>
                  <a:pt x="0" y="12867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416995" y="9030096"/>
            <a:ext cx="6821598" cy="466097"/>
          </a:xfrm>
          <a:custGeom>
            <a:avLst/>
            <a:gdLst/>
            <a:ahLst/>
            <a:cxnLst/>
            <a:rect l="l" t="t" r="r" b="b"/>
            <a:pathLst>
              <a:path w="6821598" h="466097">
                <a:moveTo>
                  <a:pt x="0" y="0"/>
                </a:moveTo>
                <a:lnTo>
                  <a:pt x="6821598" y="0"/>
                </a:lnTo>
                <a:lnTo>
                  <a:pt x="6821598" y="466096"/>
                </a:lnTo>
                <a:lnTo>
                  <a:pt x="0" y="466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355723" y="8411233"/>
            <a:ext cx="1724852" cy="525541"/>
          </a:xfrm>
          <a:custGeom>
            <a:avLst/>
            <a:gdLst/>
            <a:ahLst/>
            <a:cxnLst/>
            <a:rect l="l" t="t" r="r" b="b"/>
            <a:pathLst>
              <a:path w="1724852" h="525541">
                <a:moveTo>
                  <a:pt x="0" y="0"/>
                </a:moveTo>
                <a:lnTo>
                  <a:pt x="1724852" y="0"/>
                </a:lnTo>
                <a:lnTo>
                  <a:pt x="1724852" y="525541"/>
                </a:lnTo>
                <a:lnTo>
                  <a:pt x="0" y="5255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2431639" y="2876214"/>
            <a:ext cx="2837881" cy="442986"/>
          </a:xfrm>
          <a:custGeom>
            <a:avLst/>
            <a:gdLst/>
            <a:ahLst/>
            <a:cxnLst/>
            <a:rect l="l" t="t" r="r" b="b"/>
            <a:pathLst>
              <a:path w="2837881" h="442986">
                <a:moveTo>
                  <a:pt x="0" y="0"/>
                </a:moveTo>
                <a:lnTo>
                  <a:pt x="2837882" y="0"/>
                </a:lnTo>
                <a:lnTo>
                  <a:pt x="2837882" y="442986"/>
                </a:lnTo>
                <a:lnTo>
                  <a:pt x="0" y="442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2431639" y="3531063"/>
            <a:ext cx="3415151" cy="290404"/>
          </a:xfrm>
          <a:custGeom>
            <a:avLst/>
            <a:gdLst/>
            <a:ahLst/>
            <a:cxnLst/>
            <a:rect l="l" t="t" r="r" b="b"/>
            <a:pathLst>
              <a:path w="3415151" h="290404">
                <a:moveTo>
                  <a:pt x="0" y="0"/>
                </a:moveTo>
                <a:lnTo>
                  <a:pt x="3415151" y="0"/>
                </a:lnTo>
                <a:lnTo>
                  <a:pt x="3415151" y="290404"/>
                </a:lnTo>
                <a:lnTo>
                  <a:pt x="0" y="290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2337286" y="5255340"/>
            <a:ext cx="3311909" cy="1002585"/>
          </a:xfrm>
          <a:custGeom>
            <a:avLst/>
            <a:gdLst/>
            <a:ahLst/>
            <a:cxnLst/>
            <a:rect l="l" t="t" r="r" b="b"/>
            <a:pathLst>
              <a:path w="3311909" h="1002585">
                <a:moveTo>
                  <a:pt x="0" y="0"/>
                </a:moveTo>
                <a:lnTo>
                  <a:pt x="3311909" y="0"/>
                </a:lnTo>
                <a:lnTo>
                  <a:pt x="3311909" y="1002585"/>
                </a:lnTo>
                <a:lnTo>
                  <a:pt x="0" y="10025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2574300" y="6257925"/>
            <a:ext cx="5390442" cy="1040383"/>
          </a:xfrm>
          <a:custGeom>
            <a:avLst/>
            <a:gdLst/>
            <a:ahLst/>
            <a:cxnLst/>
            <a:rect l="l" t="t" r="r" b="b"/>
            <a:pathLst>
              <a:path w="5390442" h="1040383">
                <a:moveTo>
                  <a:pt x="0" y="0"/>
                </a:moveTo>
                <a:lnTo>
                  <a:pt x="5390441" y="0"/>
                </a:lnTo>
                <a:lnTo>
                  <a:pt x="5390441" y="1040383"/>
                </a:lnTo>
                <a:lnTo>
                  <a:pt x="0" y="104038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4-2)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과정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수행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02.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2574300" y="4483077"/>
            <a:ext cx="8875851" cy="34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누적</a:t>
            </a:r>
            <a:r>
              <a:rPr lang="en-US" sz="2199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비정상</a:t>
            </a:r>
            <a:r>
              <a:rPr lang="en-US" sz="2199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수익률</a:t>
            </a:r>
            <a:r>
              <a:rPr lang="en-US" sz="2199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(CAR) </a:t>
            </a:r>
            <a:r>
              <a:rPr lang="en-US" sz="21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계산</a:t>
            </a:r>
            <a:endParaRPr lang="en-US" sz="2199" b="1" dirty="0">
              <a:solidFill>
                <a:srgbClr val="22376C"/>
              </a:solidFill>
              <a:latin typeface="HY중고딕" panose="02030600000101010101" pitchFamily="18" charset="-127"/>
              <a:ea typeface="DM Sans Bold"/>
              <a:cs typeface="DM Sans Bold"/>
              <a:sym typeface="DM Sans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460227" y="221579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로그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수익률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계산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488802" y="639572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정상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수익률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계산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280820" y="7807960"/>
            <a:ext cx="1007432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이벤트가 일어나지 않았다면,  대표적인 시장 지수인 S&amp;P 500을 따라갔을 것이라고 가정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80820" y="7292340"/>
            <a:ext cx="250180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시장 조정 수익률 모형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574300" y="221579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비정상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수익률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(AR)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계산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206639" y="9727640"/>
            <a:ext cx="266099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>
            <a:off x="829673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389868" y="1985262"/>
            <a:ext cx="890951" cy="890951"/>
            <a:chOff x="0" y="0"/>
            <a:chExt cx="1187935" cy="118793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515219" y="3430592"/>
            <a:ext cx="7863180" cy="3243562"/>
          </a:xfrm>
          <a:custGeom>
            <a:avLst/>
            <a:gdLst/>
            <a:ahLst/>
            <a:cxnLst/>
            <a:rect l="l" t="t" r="r" b="b"/>
            <a:pathLst>
              <a:path w="7863180" h="3243562">
                <a:moveTo>
                  <a:pt x="0" y="0"/>
                </a:moveTo>
                <a:lnTo>
                  <a:pt x="7863181" y="0"/>
                </a:lnTo>
                <a:lnTo>
                  <a:pt x="7863181" y="3243562"/>
                </a:lnTo>
                <a:lnTo>
                  <a:pt x="0" y="32435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579136" y="3455102"/>
            <a:ext cx="7803762" cy="3219052"/>
          </a:xfrm>
          <a:custGeom>
            <a:avLst/>
            <a:gdLst/>
            <a:ahLst/>
            <a:cxnLst/>
            <a:rect l="l" t="t" r="r" b="b"/>
            <a:pathLst>
              <a:path w="7803762" h="3219052">
                <a:moveTo>
                  <a:pt x="0" y="0"/>
                </a:moveTo>
                <a:lnTo>
                  <a:pt x="7803762" y="0"/>
                </a:lnTo>
                <a:lnTo>
                  <a:pt x="7803762" y="3219052"/>
                </a:lnTo>
                <a:lnTo>
                  <a:pt x="0" y="3219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4-3)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과정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정리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02.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60227" y="2215790"/>
            <a:ext cx="7517475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종목별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시각화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자료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친환경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/ESG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예시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372102" y="7423454"/>
            <a:ext cx="8089201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# 트럼프가 해상 석유 및 가스 시추를 확대하는 행정명령에 서명한 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35152" y="6902754"/>
            <a:ext cx="4539517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2017-04-08 NEE AR/CAR 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시각화</a:t>
            </a: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자료</a:t>
            </a:r>
            <a:endParaRPr lang="en-US" sz="200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778135" y="7366304"/>
            <a:ext cx="808920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# 트럼프가 기후변화에 대해 회의적인 입장을 가진 인물을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백악관 환경품질위원회 의장으로 지명한 날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"/>
              <a:sym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675079" y="6845604"/>
            <a:ext cx="4295314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2017-10-13 FAN AR/CAR 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시각화</a:t>
            </a: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자료</a:t>
            </a:r>
            <a:endParaRPr lang="en-US" sz="200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6607203" y="8868370"/>
            <a:ext cx="4594197" cy="584555"/>
            <a:chOff x="0" y="0"/>
            <a:chExt cx="1608746" cy="11725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08746" cy="117258"/>
            </a:xfrm>
            <a:custGeom>
              <a:avLst/>
              <a:gdLst/>
              <a:ahLst/>
              <a:cxnLst/>
              <a:rect l="l" t="t" r="r" b="b"/>
              <a:pathLst>
                <a:path w="1608746" h="117258">
                  <a:moveTo>
                    <a:pt x="0" y="0"/>
                  </a:moveTo>
                  <a:lnTo>
                    <a:pt x="1608746" y="0"/>
                  </a:lnTo>
                  <a:lnTo>
                    <a:pt x="1608746" y="117258"/>
                  </a:lnTo>
                  <a:lnTo>
                    <a:pt x="0" y="117258"/>
                  </a:lnTo>
                  <a:close/>
                </a:path>
              </a:pathLst>
            </a:custGeom>
            <a:solidFill>
              <a:srgbClr val="5671B4">
                <a:alpha val="33725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608746" cy="155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623952" y="8972374"/>
            <a:ext cx="94017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발생일을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전후로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급격하게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추세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하락하는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모습이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다수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보임</a:t>
            </a:r>
            <a:endParaRPr lang="en-US" sz="2199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389868" y="8645502"/>
            <a:ext cx="890951" cy="890951"/>
            <a:chOff x="0" y="0"/>
            <a:chExt cx="1187935" cy="1187935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41" name="Freeform 41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2" name="TextBox 42"/>
          <p:cNvSpPr txBox="1"/>
          <p:nvPr/>
        </p:nvSpPr>
        <p:spPr>
          <a:xfrm>
            <a:off x="1515219" y="8873642"/>
            <a:ext cx="5365440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개별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종목별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시각화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경향성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추측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05036" y="9727640"/>
            <a:ext cx="269304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>
            <a:off x="829673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389868" y="1985262"/>
            <a:ext cx="890951" cy="890951"/>
            <a:chOff x="0" y="0"/>
            <a:chExt cx="1187935" cy="118793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6607203" y="8898897"/>
            <a:ext cx="5528227" cy="414687"/>
            <a:chOff x="0" y="0"/>
            <a:chExt cx="1455994" cy="1092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5994" cy="109218"/>
            </a:xfrm>
            <a:custGeom>
              <a:avLst/>
              <a:gdLst/>
              <a:ahLst/>
              <a:cxnLst/>
              <a:rect l="l" t="t" r="r" b="b"/>
              <a:pathLst>
                <a:path w="1455994" h="109218">
                  <a:moveTo>
                    <a:pt x="0" y="0"/>
                  </a:moveTo>
                  <a:lnTo>
                    <a:pt x="1455994" y="0"/>
                  </a:lnTo>
                  <a:lnTo>
                    <a:pt x="1455994" y="109218"/>
                  </a:lnTo>
                  <a:lnTo>
                    <a:pt x="0" y="109218"/>
                  </a:lnTo>
                  <a:close/>
                </a:path>
              </a:pathLst>
            </a:custGeom>
            <a:solidFill>
              <a:srgbClr val="5671B4">
                <a:alpha val="33725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455994" cy="147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89868" y="8645502"/>
            <a:ext cx="890951" cy="890951"/>
            <a:chOff x="0" y="0"/>
            <a:chExt cx="1187935" cy="118793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9586590" y="3414538"/>
            <a:ext cx="7902099" cy="3259616"/>
          </a:xfrm>
          <a:custGeom>
            <a:avLst/>
            <a:gdLst/>
            <a:ahLst/>
            <a:cxnLst/>
            <a:rect l="l" t="t" r="r" b="b"/>
            <a:pathLst>
              <a:path w="7902099" h="3259616">
                <a:moveTo>
                  <a:pt x="0" y="0"/>
                </a:moveTo>
                <a:lnTo>
                  <a:pt x="7902099" y="0"/>
                </a:lnTo>
                <a:lnTo>
                  <a:pt x="7902099" y="3259616"/>
                </a:lnTo>
                <a:lnTo>
                  <a:pt x="0" y="32596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00174" y="3414538"/>
            <a:ext cx="7878226" cy="3259616"/>
          </a:xfrm>
          <a:custGeom>
            <a:avLst/>
            <a:gdLst/>
            <a:ahLst/>
            <a:cxnLst/>
            <a:rect l="l" t="t" r="r" b="b"/>
            <a:pathLst>
              <a:path w="7878226" h="3259616">
                <a:moveTo>
                  <a:pt x="0" y="0"/>
                </a:moveTo>
                <a:lnTo>
                  <a:pt x="7878226" y="0"/>
                </a:lnTo>
                <a:lnTo>
                  <a:pt x="7878226" y="3259616"/>
                </a:lnTo>
                <a:lnTo>
                  <a:pt x="0" y="3259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4-3)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과정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정리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02.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60227" y="2215790"/>
            <a:ext cx="6571190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종목별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시각화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자료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전통에너지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예시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860310" y="7423454"/>
            <a:ext cx="808920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# 트럼프가 '미국의 경제, 안보, 환경 이익을 증진하기 위한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해양 정책'에 관한 행정명령 13840에 서명한 날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"/>
              <a:sym typeface="DM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635152" y="6902754"/>
            <a:ext cx="4539517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2018-06-19 EOG AR/CAR 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시각화</a:t>
            </a: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자료</a:t>
            </a:r>
            <a:endParaRPr lang="en-US" sz="200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778135" y="7366304"/>
            <a:ext cx="808920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# 트럼프가 주주들의 기후변화 관련 요구를 제한하는 행정명령에 서명한 날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"/>
              <a:sym typeface="DM Sans"/>
            </a:endParaRP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"/>
              <a:sym typeface="DM Sa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675079" y="6845604"/>
            <a:ext cx="4295314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2019-04-12 OIH AR/CAR 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시각화</a:t>
            </a: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자료</a:t>
            </a:r>
            <a:endParaRPr lang="en-US" sz="200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6607203" y="8876030"/>
            <a:ext cx="94017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발생일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이후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단기적으로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장기적으로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상승하는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모습이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다수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보임</a:t>
            </a:r>
            <a:endParaRPr lang="en-US" sz="2199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515219" y="8873642"/>
            <a:ext cx="4901483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개별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종목별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시각화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경향성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추측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08242" y="9727640"/>
            <a:ext cx="262892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>
            <a:off x="829673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389868" y="1985262"/>
            <a:ext cx="890951" cy="890951"/>
            <a:chOff x="0" y="0"/>
            <a:chExt cx="1187935" cy="118793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5815450" y="8246962"/>
            <a:ext cx="3116728" cy="414687"/>
            <a:chOff x="0" y="0"/>
            <a:chExt cx="820867" cy="1092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20867" cy="109218"/>
            </a:xfrm>
            <a:custGeom>
              <a:avLst/>
              <a:gdLst/>
              <a:ahLst/>
              <a:cxnLst/>
              <a:rect l="l" t="t" r="r" b="b"/>
              <a:pathLst>
                <a:path w="820867" h="109218">
                  <a:moveTo>
                    <a:pt x="0" y="0"/>
                  </a:moveTo>
                  <a:lnTo>
                    <a:pt x="820867" y="0"/>
                  </a:lnTo>
                  <a:lnTo>
                    <a:pt x="820867" y="109218"/>
                  </a:lnTo>
                  <a:lnTo>
                    <a:pt x="0" y="109218"/>
                  </a:lnTo>
                  <a:close/>
                </a:path>
              </a:pathLst>
            </a:custGeom>
            <a:solidFill>
              <a:srgbClr val="5671B4">
                <a:alpha val="33725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20867" cy="147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89868" y="6992790"/>
            <a:ext cx="890951" cy="890951"/>
            <a:chOff x="0" y="0"/>
            <a:chExt cx="1187935" cy="118793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9750579" y="2847985"/>
            <a:ext cx="7902099" cy="3259616"/>
          </a:xfrm>
          <a:custGeom>
            <a:avLst/>
            <a:gdLst/>
            <a:ahLst/>
            <a:cxnLst/>
            <a:rect l="l" t="t" r="r" b="b"/>
            <a:pathLst>
              <a:path w="7902099" h="3259616">
                <a:moveTo>
                  <a:pt x="0" y="0"/>
                </a:moveTo>
                <a:lnTo>
                  <a:pt x="7902099" y="0"/>
                </a:lnTo>
                <a:lnTo>
                  <a:pt x="7902099" y="3259616"/>
                </a:lnTo>
                <a:lnTo>
                  <a:pt x="0" y="32596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94112" y="2847985"/>
            <a:ext cx="8023709" cy="3309780"/>
          </a:xfrm>
          <a:custGeom>
            <a:avLst/>
            <a:gdLst/>
            <a:ahLst/>
            <a:cxnLst/>
            <a:rect l="l" t="t" r="r" b="b"/>
            <a:pathLst>
              <a:path w="8023709" h="3309780">
                <a:moveTo>
                  <a:pt x="0" y="0"/>
                </a:moveTo>
                <a:lnTo>
                  <a:pt x="8023708" y="0"/>
                </a:lnTo>
                <a:lnTo>
                  <a:pt x="8023708" y="3309780"/>
                </a:lnTo>
                <a:lnTo>
                  <a:pt x="0" y="3309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1623326" y="9105482"/>
            <a:ext cx="5909794" cy="348012"/>
            <a:chOff x="0" y="0"/>
            <a:chExt cx="1556489" cy="9165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56489" cy="91657"/>
            </a:xfrm>
            <a:custGeom>
              <a:avLst/>
              <a:gdLst/>
              <a:ahLst/>
              <a:cxnLst/>
              <a:rect l="l" t="t" r="r" b="b"/>
              <a:pathLst>
                <a:path w="1556489" h="91657">
                  <a:moveTo>
                    <a:pt x="0" y="0"/>
                  </a:moveTo>
                  <a:lnTo>
                    <a:pt x="1556489" y="0"/>
                  </a:lnTo>
                  <a:lnTo>
                    <a:pt x="1556489" y="91657"/>
                  </a:lnTo>
                  <a:lnTo>
                    <a:pt x="0" y="91657"/>
                  </a:lnTo>
                  <a:close/>
                </a:path>
              </a:pathLst>
            </a:custGeom>
            <a:solidFill>
              <a:srgbClr val="5671B4">
                <a:alpha val="33725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556489" cy="1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623326" y="8695272"/>
            <a:ext cx="9387429" cy="75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장기적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영향을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나타내는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CAR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은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전통에너지에서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양수의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값을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가지고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증가하였고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,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친환경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/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ESG에서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음수의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값을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가지고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감소하는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모습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이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나타났다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1889756" y="7118599"/>
            <a:ext cx="5970742" cy="3086100"/>
            <a:chOff x="0" y="0"/>
            <a:chExt cx="1572541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72541" cy="812800"/>
            </a:xfrm>
            <a:custGeom>
              <a:avLst/>
              <a:gdLst/>
              <a:ahLst/>
              <a:cxnLst/>
              <a:rect l="l" t="t" r="r" b="b"/>
              <a:pathLst>
                <a:path w="1572541" h="812800">
                  <a:moveTo>
                    <a:pt x="1572541" y="406400"/>
                  </a:moveTo>
                  <a:lnTo>
                    <a:pt x="1166141" y="0"/>
                  </a:lnTo>
                  <a:lnTo>
                    <a:pt x="1166141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6141" y="609600"/>
                  </a:lnTo>
                  <a:lnTo>
                    <a:pt x="1166141" y="812800"/>
                  </a:lnTo>
                  <a:lnTo>
                    <a:pt x="1572541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0" y="155575"/>
              <a:ext cx="1470941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4-3)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과정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해석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02.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460227" y="2215790"/>
            <a:ext cx="6891706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S&amp;P 500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대비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섹터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별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평균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AR/CAR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비교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4040102" y="6289146"/>
            <a:ext cx="4539517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전통에너지</a:t>
            </a: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평균과</a:t>
            </a: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S&amp;P 500 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비교</a:t>
            </a:r>
            <a:endParaRPr lang="en-US" sz="200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2387689" y="6289146"/>
            <a:ext cx="4295314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친환경</a:t>
            </a: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/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ESG평균과</a:t>
            </a:r>
            <a:r>
              <a:rPr lang="en-US" sz="20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S&amp;P 500 </a:t>
            </a:r>
            <a:r>
              <a:rPr lang="en-US" sz="20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비교</a:t>
            </a:r>
            <a:endParaRPr lang="en-US" sz="200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608966" y="7794840"/>
            <a:ext cx="94017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S&amp;P 500(정상 수익률)을 X축으로, 이벤트 발생일을 y축으로 놓았을 때,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15219" y="7228946"/>
            <a:ext cx="4663358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경향성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해석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608966" y="8250804"/>
            <a:ext cx="10778723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전통에너지와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친환경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/ESG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금융상품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모두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AR이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일시적으로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하락하는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모습이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나타났지만</a:t>
            </a:r>
            <a:endParaRPr lang="en-US" sz="2199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2036421" y="8033316"/>
            <a:ext cx="5200701" cy="11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트럼프의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환경에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대한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발언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이후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,</a:t>
            </a:r>
          </a:p>
          <a:p>
            <a:pPr algn="ctr">
              <a:lnSpc>
                <a:spcPts val="3079"/>
              </a:lnSpc>
            </a:pPr>
            <a:r>
              <a:rPr lang="en-US" sz="21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전통에너지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는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긍정적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영향을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받아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주가</a:t>
            </a:r>
            <a:r>
              <a:rPr lang="en-US" sz="21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상승</a:t>
            </a:r>
            <a:r>
              <a:rPr lang="en-US" sz="21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친환경</a:t>
            </a:r>
            <a:r>
              <a:rPr lang="en-US" sz="21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/</a:t>
            </a:r>
            <a:r>
              <a:rPr lang="en-US" sz="21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는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부정적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영향을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받아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주가</a:t>
            </a:r>
            <a:r>
              <a:rPr lang="en-US" sz="21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하락</a:t>
            </a:r>
            <a:endParaRPr lang="en-US" sz="2199" b="1" dirty="0">
              <a:solidFill>
                <a:srgbClr val="C73F66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03432" y="9727640"/>
            <a:ext cx="272512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028700" y="1985262"/>
            <a:ext cx="16230600" cy="7273038"/>
            <a:chOff x="0" y="0"/>
            <a:chExt cx="4274726" cy="19155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74726" cy="1915532"/>
            </a:xfrm>
            <a:custGeom>
              <a:avLst/>
              <a:gdLst/>
              <a:ahLst/>
              <a:cxnLst/>
              <a:rect l="l" t="t" r="r" b="b"/>
              <a:pathLst>
                <a:path w="4274726" h="1915532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891206"/>
                  </a:lnTo>
                  <a:cubicBezTo>
                    <a:pt x="4274726" y="1904641"/>
                    <a:pt x="4263834" y="1915532"/>
                    <a:pt x="4250399" y="1915532"/>
                  </a:cubicBezTo>
                  <a:lnTo>
                    <a:pt x="24327" y="1915532"/>
                  </a:lnTo>
                  <a:cubicBezTo>
                    <a:pt x="10891" y="1915532"/>
                    <a:pt x="0" y="1904641"/>
                    <a:pt x="0" y="189120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182751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274726" cy="195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437752" y="3378615"/>
            <a:ext cx="2362263" cy="5243512"/>
            <a:chOff x="0" y="0"/>
            <a:chExt cx="768581" cy="170601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68581" cy="1706018"/>
            </a:xfrm>
            <a:custGeom>
              <a:avLst/>
              <a:gdLst/>
              <a:ahLst/>
              <a:cxnLst/>
              <a:rect l="l" t="t" r="r" b="b"/>
              <a:pathLst>
                <a:path w="768581" h="1706018">
                  <a:moveTo>
                    <a:pt x="108152" y="0"/>
                  </a:moveTo>
                  <a:lnTo>
                    <a:pt x="660429" y="0"/>
                  </a:lnTo>
                  <a:cubicBezTo>
                    <a:pt x="720159" y="0"/>
                    <a:pt x="768581" y="48421"/>
                    <a:pt x="768581" y="108152"/>
                  </a:cubicBezTo>
                  <a:lnTo>
                    <a:pt x="768581" y="1597866"/>
                  </a:lnTo>
                  <a:cubicBezTo>
                    <a:pt x="768581" y="1626549"/>
                    <a:pt x="757186" y="1654058"/>
                    <a:pt x="736904" y="1674341"/>
                  </a:cubicBezTo>
                  <a:cubicBezTo>
                    <a:pt x="716621" y="1694623"/>
                    <a:pt x="689112" y="1706018"/>
                    <a:pt x="660429" y="1706018"/>
                  </a:cubicBezTo>
                  <a:lnTo>
                    <a:pt x="108152" y="1706018"/>
                  </a:lnTo>
                  <a:cubicBezTo>
                    <a:pt x="79468" y="1706018"/>
                    <a:pt x="51959" y="1694623"/>
                    <a:pt x="31677" y="1674341"/>
                  </a:cubicBezTo>
                  <a:cubicBezTo>
                    <a:pt x="11395" y="1654058"/>
                    <a:pt x="0" y="1626549"/>
                    <a:pt x="0" y="1597866"/>
                  </a:cubicBezTo>
                  <a:lnTo>
                    <a:pt x="0" y="108152"/>
                  </a:lnTo>
                  <a:cubicBezTo>
                    <a:pt x="0" y="79468"/>
                    <a:pt x="11395" y="51959"/>
                    <a:pt x="31677" y="31677"/>
                  </a:cubicBezTo>
                  <a:cubicBezTo>
                    <a:pt x="51959" y="11395"/>
                    <a:pt x="79468" y="0"/>
                    <a:pt x="108152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68581" cy="1744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59262" y="3548099"/>
            <a:ext cx="2144244" cy="1197476"/>
            <a:chOff x="0" y="0"/>
            <a:chExt cx="2858992" cy="159663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858992" cy="1596635"/>
              <a:chOff x="0" y="0"/>
              <a:chExt cx="697646" cy="38960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97646" cy="389608"/>
              </a:xfrm>
              <a:custGeom>
                <a:avLst/>
                <a:gdLst/>
                <a:ahLst/>
                <a:cxnLst/>
                <a:rect l="l" t="t" r="r" b="b"/>
                <a:pathLst>
                  <a:path w="697646" h="389608">
                    <a:moveTo>
                      <a:pt x="106004" y="0"/>
                    </a:moveTo>
                    <a:lnTo>
                      <a:pt x="591642" y="0"/>
                    </a:lnTo>
                    <a:cubicBezTo>
                      <a:pt x="650187" y="0"/>
                      <a:pt x="697646" y="47460"/>
                      <a:pt x="697646" y="106004"/>
                    </a:cubicBezTo>
                    <a:lnTo>
                      <a:pt x="697646" y="283604"/>
                    </a:lnTo>
                    <a:cubicBezTo>
                      <a:pt x="697646" y="342148"/>
                      <a:pt x="650187" y="389608"/>
                      <a:pt x="591642" y="389608"/>
                    </a:cubicBezTo>
                    <a:lnTo>
                      <a:pt x="106004" y="389608"/>
                    </a:lnTo>
                    <a:cubicBezTo>
                      <a:pt x="47460" y="389608"/>
                      <a:pt x="0" y="342148"/>
                      <a:pt x="0" y="283604"/>
                    </a:cubicBezTo>
                    <a:lnTo>
                      <a:pt x="0" y="106004"/>
                    </a:lnTo>
                    <a:cubicBezTo>
                      <a:pt x="0" y="47460"/>
                      <a:pt x="47460" y="0"/>
                      <a:pt x="106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97646" cy="4277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97291" y="320351"/>
              <a:ext cx="2464411" cy="946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4"/>
                </a:lnSpc>
              </a:pPr>
              <a:r>
                <a:rPr lang="en-US" sz="2046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Data search</a:t>
              </a:r>
            </a:p>
            <a:p>
              <a:pPr algn="ctr">
                <a:lnSpc>
                  <a:spcPts val="2864"/>
                </a:lnSpc>
                <a:spcBef>
                  <a:spcPct val="0"/>
                </a:spcBef>
              </a:pPr>
              <a:r>
                <a:rPr lang="en-US" sz="2046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(yahoo-finance)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631495" y="3378615"/>
            <a:ext cx="5556180" cy="5243512"/>
            <a:chOff x="0" y="0"/>
            <a:chExt cx="1807747" cy="170601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807747" cy="1706018"/>
            </a:xfrm>
            <a:custGeom>
              <a:avLst/>
              <a:gdLst/>
              <a:ahLst/>
              <a:cxnLst/>
              <a:rect l="l" t="t" r="r" b="b"/>
              <a:pathLst>
                <a:path w="1807747" h="1706018">
                  <a:moveTo>
                    <a:pt x="45982" y="0"/>
                  </a:moveTo>
                  <a:lnTo>
                    <a:pt x="1761765" y="0"/>
                  </a:lnTo>
                  <a:cubicBezTo>
                    <a:pt x="1787160" y="0"/>
                    <a:pt x="1807747" y="20587"/>
                    <a:pt x="1807747" y="45982"/>
                  </a:cubicBezTo>
                  <a:lnTo>
                    <a:pt x="1807747" y="1660036"/>
                  </a:lnTo>
                  <a:cubicBezTo>
                    <a:pt x="1807747" y="1672231"/>
                    <a:pt x="1802902" y="1683926"/>
                    <a:pt x="1794279" y="1692550"/>
                  </a:cubicBezTo>
                  <a:cubicBezTo>
                    <a:pt x="1785656" y="1701173"/>
                    <a:pt x="1773960" y="1706018"/>
                    <a:pt x="1761765" y="1706018"/>
                  </a:cubicBezTo>
                  <a:lnTo>
                    <a:pt x="45982" y="1706018"/>
                  </a:lnTo>
                  <a:cubicBezTo>
                    <a:pt x="20587" y="1706018"/>
                    <a:pt x="0" y="1685431"/>
                    <a:pt x="0" y="1660036"/>
                  </a:cubicBezTo>
                  <a:lnTo>
                    <a:pt x="0" y="45982"/>
                  </a:lnTo>
                  <a:cubicBezTo>
                    <a:pt x="0" y="20587"/>
                    <a:pt x="20587" y="0"/>
                    <a:pt x="45982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807747" cy="1744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33" name="AutoShape 33"/>
          <p:cNvSpPr/>
          <p:nvPr/>
        </p:nvSpPr>
        <p:spPr>
          <a:xfrm>
            <a:off x="3703505" y="4178489"/>
            <a:ext cx="1361373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>
            <a:off x="1553942" y="6073782"/>
            <a:ext cx="2144244" cy="1085511"/>
            <a:chOff x="0" y="0"/>
            <a:chExt cx="2858992" cy="1447348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858992" cy="1447348"/>
              <a:chOff x="0" y="0"/>
              <a:chExt cx="697646" cy="35317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97646" cy="353179"/>
              </a:xfrm>
              <a:custGeom>
                <a:avLst/>
                <a:gdLst/>
                <a:ahLst/>
                <a:cxnLst/>
                <a:rect l="l" t="t" r="r" b="b"/>
                <a:pathLst>
                  <a:path w="697646" h="353179">
                    <a:moveTo>
                      <a:pt x="106004" y="0"/>
                    </a:moveTo>
                    <a:lnTo>
                      <a:pt x="591642" y="0"/>
                    </a:lnTo>
                    <a:cubicBezTo>
                      <a:pt x="650187" y="0"/>
                      <a:pt x="697646" y="47460"/>
                      <a:pt x="697646" y="106004"/>
                    </a:cubicBezTo>
                    <a:lnTo>
                      <a:pt x="697646" y="247175"/>
                    </a:lnTo>
                    <a:cubicBezTo>
                      <a:pt x="697646" y="305720"/>
                      <a:pt x="650187" y="353179"/>
                      <a:pt x="591642" y="353179"/>
                    </a:cubicBezTo>
                    <a:lnTo>
                      <a:pt x="106004" y="353179"/>
                    </a:lnTo>
                    <a:cubicBezTo>
                      <a:pt x="47460" y="353179"/>
                      <a:pt x="0" y="305720"/>
                      <a:pt x="0" y="247175"/>
                    </a:cubicBezTo>
                    <a:lnTo>
                      <a:pt x="0" y="106004"/>
                    </a:lnTo>
                    <a:cubicBezTo>
                      <a:pt x="0" y="47460"/>
                      <a:pt x="47460" y="0"/>
                      <a:pt x="106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697646" cy="3912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97291" y="329876"/>
              <a:ext cx="2464411" cy="782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1"/>
                </a:lnSpc>
              </a:pPr>
              <a:r>
                <a:rPr lang="en-US" sz="1679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News data crawling</a:t>
              </a:r>
            </a:p>
            <a:p>
              <a:pPr algn="ctr">
                <a:lnSpc>
                  <a:spcPts val="2351"/>
                </a:lnSpc>
                <a:spcBef>
                  <a:spcPct val="0"/>
                </a:spcBef>
              </a:pPr>
              <a:r>
                <a:rPr lang="en-US" sz="1679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(proquest)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3698186" y="6633539"/>
            <a:ext cx="1361373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40"/>
          <p:cNvGrpSpPr/>
          <p:nvPr/>
        </p:nvGrpSpPr>
        <p:grpSpPr>
          <a:xfrm>
            <a:off x="4740505" y="3571277"/>
            <a:ext cx="2144244" cy="1197476"/>
            <a:chOff x="0" y="0"/>
            <a:chExt cx="697646" cy="38960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97646" cy="389608"/>
            </a:xfrm>
            <a:custGeom>
              <a:avLst/>
              <a:gdLst/>
              <a:ahLst/>
              <a:cxnLst/>
              <a:rect l="l" t="t" r="r" b="b"/>
              <a:pathLst>
                <a:path w="697646" h="389608">
                  <a:moveTo>
                    <a:pt x="119148" y="0"/>
                  </a:moveTo>
                  <a:lnTo>
                    <a:pt x="578498" y="0"/>
                  </a:lnTo>
                  <a:cubicBezTo>
                    <a:pt x="644302" y="0"/>
                    <a:pt x="697646" y="53345"/>
                    <a:pt x="697646" y="119148"/>
                  </a:cubicBezTo>
                  <a:lnTo>
                    <a:pt x="697646" y="270460"/>
                  </a:lnTo>
                  <a:cubicBezTo>
                    <a:pt x="697646" y="336264"/>
                    <a:pt x="644302" y="389608"/>
                    <a:pt x="578498" y="389608"/>
                  </a:cubicBezTo>
                  <a:lnTo>
                    <a:pt x="119148" y="389608"/>
                  </a:lnTo>
                  <a:cubicBezTo>
                    <a:pt x="53345" y="389608"/>
                    <a:pt x="0" y="336264"/>
                    <a:pt x="0" y="270460"/>
                  </a:cubicBezTo>
                  <a:lnTo>
                    <a:pt x="0" y="119148"/>
                  </a:lnTo>
                  <a:cubicBezTo>
                    <a:pt x="0" y="53345"/>
                    <a:pt x="53345" y="0"/>
                    <a:pt x="1191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697646" cy="427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4735185" y="6065308"/>
            <a:ext cx="2144244" cy="1119513"/>
            <a:chOff x="0" y="0"/>
            <a:chExt cx="697646" cy="36424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97646" cy="364242"/>
            </a:xfrm>
            <a:custGeom>
              <a:avLst/>
              <a:gdLst/>
              <a:ahLst/>
              <a:cxnLst/>
              <a:rect l="l" t="t" r="r" b="b"/>
              <a:pathLst>
                <a:path w="697646" h="364242">
                  <a:moveTo>
                    <a:pt x="119148" y="0"/>
                  </a:moveTo>
                  <a:lnTo>
                    <a:pt x="578498" y="0"/>
                  </a:lnTo>
                  <a:cubicBezTo>
                    <a:pt x="644302" y="0"/>
                    <a:pt x="697646" y="53345"/>
                    <a:pt x="697646" y="119148"/>
                  </a:cubicBezTo>
                  <a:lnTo>
                    <a:pt x="697646" y="245094"/>
                  </a:lnTo>
                  <a:cubicBezTo>
                    <a:pt x="697646" y="276694"/>
                    <a:pt x="685093" y="307000"/>
                    <a:pt x="662749" y="329345"/>
                  </a:cubicBezTo>
                  <a:cubicBezTo>
                    <a:pt x="640404" y="351689"/>
                    <a:pt x="610098" y="364242"/>
                    <a:pt x="578498" y="364242"/>
                  </a:cubicBezTo>
                  <a:lnTo>
                    <a:pt x="119148" y="364242"/>
                  </a:lnTo>
                  <a:cubicBezTo>
                    <a:pt x="53345" y="364242"/>
                    <a:pt x="0" y="310898"/>
                    <a:pt x="0" y="245094"/>
                  </a:cubicBezTo>
                  <a:lnTo>
                    <a:pt x="0" y="119148"/>
                  </a:lnTo>
                  <a:cubicBezTo>
                    <a:pt x="0" y="53345"/>
                    <a:pt x="53345" y="0"/>
                    <a:pt x="1191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697646" cy="402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932387" y="3571277"/>
            <a:ext cx="2144244" cy="1197476"/>
            <a:chOff x="0" y="0"/>
            <a:chExt cx="697646" cy="38960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97646" cy="389608"/>
            </a:xfrm>
            <a:custGeom>
              <a:avLst/>
              <a:gdLst/>
              <a:ahLst/>
              <a:cxnLst/>
              <a:rect l="l" t="t" r="r" b="b"/>
              <a:pathLst>
                <a:path w="697646" h="389608">
                  <a:moveTo>
                    <a:pt x="119148" y="0"/>
                  </a:moveTo>
                  <a:lnTo>
                    <a:pt x="578498" y="0"/>
                  </a:lnTo>
                  <a:cubicBezTo>
                    <a:pt x="644302" y="0"/>
                    <a:pt x="697646" y="53345"/>
                    <a:pt x="697646" y="119148"/>
                  </a:cubicBezTo>
                  <a:lnTo>
                    <a:pt x="697646" y="270460"/>
                  </a:lnTo>
                  <a:cubicBezTo>
                    <a:pt x="697646" y="336264"/>
                    <a:pt x="644302" y="389608"/>
                    <a:pt x="578498" y="389608"/>
                  </a:cubicBezTo>
                  <a:lnTo>
                    <a:pt x="119148" y="389608"/>
                  </a:lnTo>
                  <a:cubicBezTo>
                    <a:pt x="53345" y="389608"/>
                    <a:pt x="0" y="336264"/>
                    <a:pt x="0" y="270460"/>
                  </a:cubicBezTo>
                  <a:lnTo>
                    <a:pt x="0" y="119148"/>
                  </a:lnTo>
                  <a:cubicBezTo>
                    <a:pt x="0" y="53345"/>
                    <a:pt x="53345" y="0"/>
                    <a:pt x="1191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697646" cy="427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927068" y="6065308"/>
            <a:ext cx="2144244" cy="1119513"/>
            <a:chOff x="0" y="0"/>
            <a:chExt cx="697646" cy="36424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97646" cy="364242"/>
            </a:xfrm>
            <a:custGeom>
              <a:avLst/>
              <a:gdLst/>
              <a:ahLst/>
              <a:cxnLst/>
              <a:rect l="l" t="t" r="r" b="b"/>
              <a:pathLst>
                <a:path w="697646" h="364242">
                  <a:moveTo>
                    <a:pt x="119148" y="0"/>
                  </a:moveTo>
                  <a:lnTo>
                    <a:pt x="578498" y="0"/>
                  </a:lnTo>
                  <a:cubicBezTo>
                    <a:pt x="644302" y="0"/>
                    <a:pt x="697646" y="53345"/>
                    <a:pt x="697646" y="119148"/>
                  </a:cubicBezTo>
                  <a:lnTo>
                    <a:pt x="697646" y="245094"/>
                  </a:lnTo>
                  <a:cubicBezTo>
                    <a:pt x="697646" y="276694"/>
                    <a:pt x="685093" y="307000"/>
                    <a:pt x="662749" y="329345"/>
                  </a:cubicBezTo>
                  <a:cubicBezTo>
                    <a:pt x="640404" y="351689"/>
                    <a:pt x="610098" y="364242"/>
                    <a:pt x="578498" y="364242"/>
                  </a:cubicBezTo>
                  <a:lnTo>
                    <a:pt x="119148" y="364242"/>
                  </a:lnTo>
                  <a:cubicBezTo>
                    <a:pt x="53345" y="364242"/>
                    <a:pt x="0" y="310898"/>
                    <a:pt x="0" y="245094"/>
                  </a:cubicBezTo>
                  <a:lnTo>
                    <a:pt x="0" y="119148"/>
                  </a:lnTo>
                  <a:cubicBezTo>
                    <a:pt x="0" y="53345"/>
                    <a:pt x="53345" y="0"/>
                    <a:pt x="1191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697646" cy="402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4689125" y="4123907"/>
            <a:ext cx="102760" cy="109164"/>
            <a:chOff x="0" y="0"/>
            <a:chExt cx="76512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652125" y="4123907"/>
            <a:ext cx="102760" cy="109164"/>
            <a:chOff x="0" y="0"/>
            <a:chExt cx="76512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4683805" y="6578957"/>
            <a:ext cx="102760" cy="109164"/>
            <a:chOff x="0" y="0"/>
            <a:chExt cx="76512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3646806" y="6578957"/>
            <a:ext cx="102760" cy="109164"/>
            <a:chOff x="0" y="0"/>
            <a:chExt cx="76512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64" name="AutoShape 64"/>
          <p:cNvSpPr/>
          <p:nvPr/>
        </p:nvSpPr>
        <p:spPr>
          <a:xfrm>
            <a:off x="6884749" y="4170015"/>
            <a:ext cx="1047639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5" name="Group 65"/>
          <p:cNvGrpSpPr/>
          <p:nvPr/>
        </p:nvGrpSpPr>
        <p:grpSpPr>
          <a:xfrm>
            <a:off x="7875688" y="4115432"/>
            <a:ext cx="102760" cy="109164"/>
            <a:chOff x="0" y="0"/>
            <a:chExt cx="76512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45196" tIns="45196" rIns="45196" bIns="45196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6838688" y="4115432"/>
            <a:ext cx="102760" cy="109164"/>
            <a:chOff x="0" y="0"/>
            <a:chExt cx="76512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45196" tIns="45196" rIns="45196" bIns="45196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71" name="AutoShape 71"/>
          <p:cNvSpPr/>
          <p:nvPr/>
        </p:nvSpPr>
        <p:spPr>
          <a:xfrm>
            <a:off x="6879429" y="6633539"/>
            <a:ext cx="1047639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2" name="Group 72"/>
          <p:cNvGrpSpPr/>
          <p:nvPr/>
        </p:nvGrpSpPr>
        <p:grpSpPr>
          <a:xfrm>
            <a:off x="7870368" y="6578957"/>
            <a:ext cx="102760" cy="109164"/>
            <a:chOff x="0" y="0"/>
            <a:chExt cx="76512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4" name="TextBox 74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45196" tIns="45196" rIns="45196" bIns="45196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6833368" y="6578957"/>
            <a:ext cx="102760" cy="109164"/>
            <a:chOff x="0" y="0"/>
            <a:chExt cx="76512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45196" tIns="45196" rIns="45196" bIns="45196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78" name="Freeform 78"/>
          <p:cNvSpPr/>
          <p:nvPr/>
        </p:nvSpPr>
        <p:spPr>
          <a:xfrm>
            <a:off x="1960479" y="4639880"/>
            <a:ext cx="1341810" cy="1425428"/>
          </a:xfrm>
          <a:custGeom>
            <a:avLst/>
            <a:gdLst/>
            <a:ahLst/>
            <a:cxnLst/>
            <a:rect l="l" t="t" r="r" b="b"/>
            <a:pathLst>
              <a:path w="1341810" h="1425428">
                <a:moveTo>
                  <a:pt x="0" y="0"/>
                </a:moveTo>
                <a:lnTo>
                  <a:pt x="1341810" y="0"/>
                </a:lnTo>
                <a:lnTo>
                  <a:pt x="1341810" y="1425428"/>
                </a:lnTo>
                <a:lnTo>
                  <a:pt x="0" y="142542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856362" y="7355923"/>
            <a:ext cx="1550044" cy="960539"/>
          </a:xfrm>
          <a:custGeom>
            <a:avLst/>
            <a:gdLst/>
            <a:ahLst/>
            <a:cxnLst/>
            <a:rect l="l" t="t" r="r" b="b"/>
            <a:pathLst>
              <a:path w="1550044" h="960539">
                <a:moveTo>
                  <a:pt x="0" y="0"/>
                </a:moveTo>
                <a:lnTo>
                  <a:pt x="1550044" y="0"/>
                </a:lnTo>
                <a:lnTo>
                  <a:pt x="1550044" y="960539"/>
                </a:lnTo>
                <a:lnTo>
                  <a:pt x="0" y="96053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6465791" y="5118482"/>
            <a:ext cx="1887588" cy="590909"/>
          </a:xfrm>
          <a:custGeom>
            <a:avLst/>
            <a:gdLst/>
            <a:ahLst/>
            <a:cxnLst/>
            <a:rect l="l" t="t" r="r" b="b"/>
            <a:pathLst>
              <a:path w="1887588" h="590909">
                <a:moveTo>
                  <a:pt x="0" y="0"/>
                </a:moveTo>
                <a:lnTo>
                  <a:pt x="1887588" y="0"/>
                </a:lnTo>
                <a:lnTo>
                  <a:pt x="1887588" y="590909"/>
                </a:lnTo>
                <a:lnTo>
                  <a:pt x="0" y="59090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6465791" y="7540738"/>
            <a:ext cx="1887588" cy="590909"/>
          </a:xfrm>
          <a:custGeom>
            <a:avLst/>
            <a:gdLst/>
            <a:ahLst/>
            <a:cxnLst/>
            <a:rect l="l" t="t" r="r" b="b"/>
            <a:pathLst>
              <a:path w="1887588" h="590909">
                <a:moveTo>
                  <a:pt x="0" y="0"/>
                </a:moveTo>
                <a:lnTo>
                  <a:pt x="1887588" y="0"/>
                </a:lnTo>
                <a:lnTo>
                  <a:pt x="1887588" y="590910"/>
                </a:lnTo>
                <a:lnTo>
                  <a:pt x="0" y="59091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82"/>
          <p:cNvGrpSpPr/>
          <p:nvPr/>
        </p:nvGrpSpPr>
        <p:grpSpPr>
          <a:xfrm>
            <a:off x="11309087" y="3378615"/>
            <a:ext cx="2377573" cy="3309506"/>
            <a:chOff x="0" y="0"/>
            <a:chExt cx="773562" cy="1076774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773562" cy="1076774"/>
            </a:xfrm>
            <a:custGeom>
              <a:avLst/>
              <a:gdLst/>
              <a:ahLst/>
              <a:cxnLst/>
              <a:rect l="l" t="t" r="r" b="b"/>
              <a:pathLst>
                <a:path w="773562" h="1076774">
                  <a:moveTo>
                    <a:pt x="107456" y="0"/>
                  </a:moveTo>
                  <a:lnTo>
                    <a:pt x="666106" y="0"/>
                  </a:lnTo>
                  <a:cubicBezTo>
                    <a:pt x="694605" y="0"/>
                    <a:pt x="721937" y="11321"/>
                    <a:pt x="742089" y="31473"/>
                  </a:cubicBezTo>
                  <a:cubicBezTo>
                    <a:pt x="762241" y="51625"/>
                    <a:pt x="773562" y="78957"/>
                    <a:pt x="773562" y="107456"/>
                  </a:cubicBezTo>
                  <a:lnTo>
                    <a:pt x="773562" y="969318"/>
                  </a:lnTo>
                  <a:cubicBezTo>
                    <a:pt x="773562" y="997817"/>
                    <a:pt x="762241" y="1025149"/>
                    <a:pt x="742089" y="1045301"/>
                  </a:cubicBezTo>
                  <a:cubicBezTo>
                    <a:pt x="721937" y="1065453"/>
                    <a:pt x="694605" y="1076774"/>
                    <a:pt x="666106" y="1076774"/>
                  </a:cubicBezTo>
                  <a:lnTo>
                    <a:pt x="107456" y="1076774"/>
                  </a:lnTo>
                  <a:cubicBezTo>
                    <a:pt x="78957" y="1076774"/>
                    <a:pt x="51625" y="1065453"/>
                    <a:pt x="31473" y="1045301"/>
                  </a:cubicBezTo>
                  <a:cubicBezTo>
                    <a:pt x="11321" y="1025149"/>
                    <a:pt x="0" y="997817"/>
                    <a:pt x="0" y="969318"/>
                  </a:cubicBezTo>
                  <a:lnTo>
                    <a:pt x="0" y="107456"/>
                  </a:lnTo>
                  <a:cubicBezTo>
                    <a:pt x="0" y="78957"/>
                    <a:pt x="11321" y="51625"/>
                    <a:pt x="31473" y="31473"/>
                  </a:cubicBezTo>
                  <a:cubicBezTo>
                    <a:pt x="51625" y="11321"/>
                    <a:pt x="78957" y="0"/>
                    <a:pt x="107456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4" name="TextBox 84"/>
            <p:cNvSpPr txBox="1"/>
            <p:nvPr/>
          </p:nvSpPr>
          <p:spPr>
            <a:xfrm>
              <a:off x="0" y="-38100"/>
              <a:ext cx="773562" cy="1114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85" name="AutoShape 85"/>
          <p:cNvSpPr/>
          <p:nvPr/>
        </p:nvSpPr>
        <p:spPr>
          <a:xfrm flipV="1">
            <a:off x="10076631" y="4170015"/>
            <a:ext cx="643302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6" name="Group 86"/>
          <p:cNvGrpSpPr/>
          <p:nvPr/>
        </p:nvGrpSpPr>
        <p:grpSpPr>
          <a:xfrm>
            <a:off x="10026183" y="4123907"/>
            <a:ext cx="102760" cy="109164"/>
            <a:chOff x="0" y="0"/>
            <a:chExt cx="765120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8" name="TextBox 88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0026183" y="6578957"/>
            <a:ext cx="102760" cy="109164"/>
            <a:chOff x="0" y="0"/>
            <a:chExt cx="765120" cy="81280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1" name="TextBox 91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92" name="AutoShape 92"/>
          <p:cNvSpPr/>
          <p:nvPr/>
        </p:nvSpPr>
        <p:spPr>
          <a:xfrm>
            <a:off x="10071311" y="6625065"/>
            <a:ext cx="648621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3" name="Group 93"/>
          <p:cNvGrpSpPr/>
          <p:nvPr/>
        </p:nvGrpSpPr>
        <p:grpSpPr>
          <a:xfrm>
            <a:off x="11425751" y="3579751"/>
            <a:ext cx="2144244" cy="1197476"/>
            <a:chOff x="0" y="0"/>
            <a:chExt cx="697646" cy="389608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697646" cy="389608"/>
            </a:xfrm>
            <a:custGeom>
              <a:avLst/>
              <a:gdLst/>
              <a:ahLst/>
              <a:cxnLst/>
              <a:rect l="l" t="t" r="r" b="b"/>
              <a:pathLst>
                <a:path w="697646" h="389608">
                  <a:moveTo>
                    <a:pt x="119148" y="0"/>
                  </a:moveTo>
                  <a:lnTo>
                    <a:pt x="578498" y="0"/>
                  </a:lnTo>
                  <a:cubicBezTo>
                    <a:pt x="644302" y="0"/>
                    <a:pt x="697646" y="53345"/>
                    <a:pt x="697646" y="119148"/>
                  </a:cubicBezTo>
                  <a:lnTo>
                    <a:pt x="697646" y="270460"/>
                  </a:lnTo>
                  <a:cubicBezTo>
                    <a:pt x="697646" y="336264"/>
                    <a:pt x="644302" y="389608"/>
                    <a:pt x="578498" y="389608"/>
                  </a:cubicBezTo>
                  <a:lnTo>
                    <a:pt x="119148" y="389608"/>
                  </a:lnTo>
                  <a:cubicBezTo>
                    <a:pt x="53345" y="389608"/>
                    <a:pt x="0" y="336264"/>
                    <a:pt x="0" y="270460"/>
                  </a:cubicBezTo>
                  <a:lnTo>
                    <a:pt x="0" y="119148"/>
                  </a:lnTo>
                  <a:cubicBezTo>
                    <a:pt x="0" y="53345"/>
                    <a:pt x="53345" y="0"/>
                    <a:pt x="1191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95" name="TextBox 95"/>
            <p:cNvSpPr txBox="1"/>
            <p:nvPr/>
          </p:nvSpPr>
          <p:spPr>
            <a:xfrm>
              <a:off x="0" y="-38100"/>
              <a:ext cx="697646" cy="427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96" name="AutoShape 96"/>
          <p:cNvSpPr/>
          <p:nvPr/>
        </p:nvSpPr>
        <p:spPr>
          <a:xfrm flipV="1">
            <a:off x="10719933" y="4178489"/>
            <a:ext cx="705819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7" name="Group 97"/>
          <p:cNvGrpSpPr/>
          <p:nvPr/>
        </p:nvGrpSpPr>
        <p:grpSpPr>
          <a:xfrm>
            <a:off x="10668552" y="4123907"/>
            <a:ext cx="102760" cy="109164"/>
            <a:chOff x="0" y="0"/>
            <a:chExt cx="765120" cy="81280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9" name="TextBox 99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0668552" y="6570482"/>
            <a:ext cx="102760" cy="109164"/>
            <a:chOff x="0" y="0"/>
            <a:chExt cx="765120" cy="81280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2" name="TextBox 102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103" name="AutoShape 103"/>
          <p:cNvSpPr/>
          <p:nvPr/>
        </p:nvSpPr>
        <p:spPr>
          <a:xfrm flipV="1">
            <a:off x="10719933" y="4233071"/>
            <a:ext cx="0" cy="2337412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4" name="Group 104"/>
          <p:cNvGrpSpPr/>
          <p:nvPr/>
        </p:nvGrpSpPr>
        <p:grpSpPr>
          <a:xfrm>
            <a:off x="11361619" y="4123907"/>
            <a:ext cx="102760" cy="109164"/>
            <a:chOff x="0" y="0"/>
            <a:chExt cx="765120" cy="8128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6" name="TextBox 106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14472675" y="3378615"/>
            <a:ext cx="2377573" cy="1606730"/>
            <a:chOff x="0" y="0"/>
            <a:chExt cx="773562" cy="522762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773562" cy="522762"/>
            </a:xfrm>
            <a:custGeom>
              <a:avLst/>
              <a:gdLst/>
              <a:ahLst/>
              <a:cxnLst/>
              <a:rect l="l" t="t" r="r" b="b"/>
              <a:pathLst>
                <a:path w="773562" h="522762">
                  <a:moveTo>
                    <a:pt x="107456" y="0"/>
                  </a:moveTo>
                  <a:lnTo>
                    <a:pt x="666106" y="0"/>
                  </a:lnTo>
                  <a:cubicBezTo>
                    <a:pt x="694605" y="0"/>
                    <a:pt x="721937" y="11321"/>
                    <a:pt x="742089" y="31473"/>
                  </a:cubicBezTo>
                  <a:cubicBezTo>
                    <a:pt x="762241" y="51625"/>
                    <a:pt x="773562" y="78957"/>
                    <a:pt x="773562" y="107456"/>
                  </a:cubicBezTo>
                  <a:lnTo>
                    <a:pt x="773562" y="415307"/>
                  </a:lnTo>
                  <a:cubicBezTo>
                    <a:pt x="773562" y="443806"/>
                    <a:pt x="762241" y="471137"/>
                    <a:pt x="742089" y="491289"/>
                  </a:cubicBezTo>
                  <a:cubicBezTo>
                    <a:pt x="721937" y="511441"/>
                    <a:pt x="694605" y="522762"/>
                    <a:pt x="666106" y="522762"/>
                  </a:cubicBezTo>
                  <a:lnTo>
                    <a:pt x="107456" y="522762"/>
                  </a:lnTo>
                  <a:cubicBezTo>
                    <a:pt x="78957" y="522762"/>
                    <a:pt x="51625" y="511441"/>
                    <a:pt x="31473" y="491289"/>
                  </a:cubicBezTo>
                  <a:cubicBezTo>
                    <a:pt x="11321" y="471137"/>
                    <a:pt x="0" y="443806"/>
                    <a:pt x="0" y="415307"/>
                  </a:cubicBezTo>
                  <a:lnTo>
                    <a:pt x="0" y="107456"/>
                  </a:lnTo>
                  <a:cubicBezTo>
                    <a:pt x="0" y="78957"/>
                    <a:pt x="11321" y="51625"/>
                    <a:pt x="31473" y="31473"/>
                  </a:cubicBezTo>
                  <a:cubicBezTo>
                    <a:pt x="51625" y="11321"/>
                    <a:pt x="78957" y="0"/>
                    <a:pt x="107456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9" name="TextBox 109"/>
            <p:cNvSpPr txBox="1"/>
            <p:nvPr/>
          </p:nvSpPr>
          <p:spPr>
            <a:xfrm>
              <a:off x="0" y="-38100"/>
              <a:ext cx="773562" cy="560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14589340" y="3579751"/>
            <a:ext cx="2144244" cy="1197476"/>
            <a:chOff x="0" y="0"/>
            <a:chExt cx="697646" cy="389608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697646" cy="389608"/>
            </a:xfrm>
            <a:custGeom>
              <a:avLst/>
              <a:gdLst/>
              <a:ahLst/>
              <a:cxnLst/>
              <a:rect l="l" t="t" r="r" b="b"/>
              <a:pathLst>
                <a:path w="697646" h="389608">
                  <a:moveTo>
                    <a:pt x="119148" y="0"/>
                  </a:moveTo>
                  <a:lnTo>
                    <a:pt x="578498" y="0"/>
                  </a:lnTo>
                  <a:cubicBezTo>
                    <a:pt x="644302" y="0"/>
                    <a:pt x="697646" y="53345"/>
                    <a:pt x="697646" y="119148"/>
                  </a:cubicBezTo>
                  <a:lnTo>
                    <a:pt x="697646" y="270460"/>
                  </a:lnTo>
                  <a:cubicBezTo>
                    <a:pt x="697646" y="336264"/>
                    <a:pt x="644302" y="389608"/>
                    <a:pt x="578498" y="389608"/>
                  </a:cubicBezTo>
                  <a:lnTo>
                    <a:pt x="119148" y="389608"/>
                  </a:lnTo>
                  <a:cubicBezTo>
                    <a:pt x="53345" y="389608"/>
                    <a:pt x="0" y="336264"/>
                    <a:pt x="0" y="270460"/>
                  </a:cubicBezTo>
                  <a:lnTo>
                    <a:pt x="0" y="119148"/>
                  </a:lnTo>
                  <a:cubicBezTo>
                    <a:pt x="0" y="53345"/>
                    <a:pt x="53345" y="0"/>
                    <a:pt x="1191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12" name="TextBox 112"/>
            <p:cNvSpPr txBox="1"/>
            <p:nvPr/>
          </p:nvSpPr>
          <p:spPr>
            <a:xfrm>
              <a:off x="0" y="-38100"/>
              <a:ext cx="697646" cy="427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113" name="TextBox 113"/>
          <p:cNvSpPr txBox="1"/>
          <p:nvPr/>
        </p:nvSpPr>
        <p:spPr>
          <a:xfrm>
            <a:off x="4888473" y="3790706"/>
            <a:ext cx="1848307" cy="70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Data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preprocessing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8074173" y="3817818"/>
            <a:ext cx="1848307" cy="70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Feature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selection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8075036" y="6256014"/>
            <a:ext cx="1848307" cy="75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2145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Sentiment</a:t>
            </a:r>
          </a:p>
          <a:p>
            <a:pPr algn="ctr">
              <a:lnSpc>
                <a:spcPts val="3004"/>
              </a:lnSpc>
              <a:spcBef>
                <a:spcPct val="0"/>
              </a:spcBef>
            </a:pPr>
            <a:r>
              <a:rPr lang="en-US" sz="2145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analysis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4885813" y="6254230"/>
            <a:ext cx="1848307" cy="70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Data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0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preprocessing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1573720" y="3626105"/>
            <a:ext cx="1848307" cy="104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Modeling</a:t>
            </a:r>
          </a:p>
          <a:p>
            <a:pPr algn="ctr">
              <a:lnSpc>
                <a:spcPts val="2740"/>
              </a:lnSpc>
            </a:pPr>
            <a:r>
              <a:rPr lang="en-US" sz="1957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1. GRU</a:t>
            </a:r>
          </a:p>
          <a:p>
            <a:pPr algn="ctr">
              <a:lnSpc>
                <a:spcPts val="2740"/>
              </a:lnSpc>
              <a:spcBef>
                <a:spcPct val="0"/>
              </a:spcBef>
            </a:pPr>
            <a:r>
              <a:rPr lang="en-US" sz="1957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2. LSTM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4737308" y="3742721"/>
            <a:ext cx="1848307" cy="80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Stock</a:t>
            </a:r>
          </a:p>
          <a:p>
            <a:pPr algn="ctr">
              <a:lnSpc>
                <a:spcPts val="3296"/>
              </a:lnSpc>
              <a:spcBef>
                <a:spcPct val="0"/>
              </a:spcBef>
            </a:pPr>
            <a:r>
              <a:rPr lang="en-US" sz="2354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prediction</a:t>
            </a:r>
          </a:p>
        </p:txBody>
      </p:sp>
      <p:sp>
        <p:nvSpPr>
          <p:cNvPr id="119" name="AutoShape 119"/>
          <p:cNvSpPr/>
          <p:nvPr/>
        </p:nvSpPr>
        <p:spPr>
          <a:xfrm>
            <a:off x="13569995" y="4178489"/>
            <a:ext cx="1019345" cy="0"/>
          </a:xfrm>
          <a:prstGeom prst="line">
            <a:avLst/>
          </a:prstGeom>
          <a:ln w="38100" cap="flat">
            <a:solidFill>
              <a:srgbClr val="1827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0" name="Group 120"/>
          <p:cNvGrpSpPr/>
          <p:nvPr/>
        </p:nvGrpSpPr>
        <p:grpSpPr>
          <a:xfrm>
            <a:off x="14517146" y="4123907"/>
            <a:ext cx="102760" cy="109164"/>
            <a:chOff x="0" y="0"/>
            <a:chExt cx="765120" cy="8128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2" name="TextBox 122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13518615" y="4115432"/>
            <a:ext cx="102760" cy="109164"/>
            <a:chOff x="0" y="0"/>
            <a:chExt cx="765120" cy="812800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765120" cy="812800"/>
            </a:xfrm>
            <a:custGeom>
              <a:avLst/>
              <a:gdLst/>
              <a:ahLst/>
              <a:cxnLst/>
              <a:rect l="l" t="t" r="r" b="b"/>
              <a:pathLst>
                <a:path w="765120" h="812800">
                  <a:moveTo>
                    <a:pt x="382560" y="0"/>
                  </a:moveTo>
                  <a:cubicBezTo>
                    <a:pt x="171278" y="0"/>
                    <a:pt x="0" y="181951"/>
                    <a:pt x="0" y="406400"/>
                  </a:cubicBezTo>
                  <a:cubicBezTo>
                    <a:pt x="0" y="630849"/>
                    <a:pt x="171278" y="812800"/>
                    <a:pt x="382560" y="812800"/>
                  </a:cubicBezTo>
                  <a:cubicBezTo>
                    <a:pt x="593842" y="812800"/>
                    <a:pt x="765120" y="630849"/>
                    <a:pt x="765120" y="406400"/>
                  </a:cubicBezTo>
                  <a:cubicBezTo>
                    <a:pt x="765120" y="181951"/>
                    <a:pt x="593842" y="0"/>
                    <a:pt x="382560" y="0"/>
                  </a:cubicBezTo>
                  <a:close/>
                </a:path>
              </a:pathLst>
            </a:custGeom>
            <a:solidFill>
              <a:srgbClr val="F1BD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5" name="TextBox 125"/>
            <p:cNvSpPr txBox="1"/>
            <p:nvPr/>
          </p:nvSpPr>
          <p:spPr>
            <a:xfrm>
              <a:off x="71730" y="38100"/>
              <a:ext cx="62166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11425751" y="5194631"/>
            <a:ext cx="2144244" cy="1197476"/>
            <a:chOff x="0" y="0"/>
            <a:chExt cx="697646" cy="389608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697646" cy="389608"/>
            </a:xfrm>
            <a:custGeom>
              <a:avLst/>
              <a:gdLst/>
              <a:ahLst/>
              <a:cxnLst/>
              <a:rect l="l" t="t" r="r" b="b"/>
              <a:pathLst>
                <a:path w="697646" h="389608">
                  <a:moveTo>
                    <a:pt x="119148" y="0"/>
                  </a:moveTo>
                  <a:lnTo>
                    <a:pt x="578498" y="0"/>
                  </a:lnTo>
                  <a:cubicBezTo>
                    <a:pt x="644302" y="0"/>
                    <a:pt x="697646" y="53345"/>
                    <a:pt x="697646" y="119148"/>
                  </a:cubicBezTo>
                  <a:lnTo>
                    <a:pt x="697646" y="270460"/>
                  </a:lnTo>
                  <a:cubicBezTo>
                    <a:pt x="697646" y="336264"/>
                    <a:pt x="644302" y="389608"/>
                    <a:pt x="578498" y="389608"/>
                  </a:cubicBezTo>
                  <a:lnTo>
                    <a:pt x="119148" y="389608"/>
                  </a:lnTo>
                  <a:cubicBezTo>
                    <a:pt x="53345" y="389608"/>
                    <a:pt x="0" y="336264"/>
                    <a:pt x="0" y="270460"/>
                  </a:cubicBezTo>
                  <a:lnTo>
                    <a:pt x="0" y="119148"/>
                  </a:lnTo>
                  <a:cubicBezTo>
                    <a:pt x="0" y="53345"/>
                    <a:pt x="53345" y="0"/>
                    <a:pt x="1191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28" name="TextBox 128"/>
            <p:cNvSpPr txBox="1"/>
            <p:nvPr/>
          </p:nvSpPr>
          <p:spPr>
            <a:xfrm>
              <a:off x="0" y="-38100"/>
              <a:ext cx="697646" cy="427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1573720" y="5393673"/>
            <a:ext cx="1848307" cy="75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9"/>
              </a:lnSpc>
            </a:pPr>
            <a:r>
              <a:rPr lang="en-US" sz="21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Model</a:t>
            </a:r>
          </a:p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sz="2156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validation</a:t>
            </a:r>
          </a:p>
        </p:txBody>
      </p:sp>
      <p:grpSp>
        <p:nvGrpSpPr>
          <p:cNvPr id="130" name="Group 130"/>
          <p:cNvGrpSpPr/>
          <p:nvPr/>
        </p:nvGrpSpPr>
        <p:grpSpPr>
          <a:xfrm>
            <a:off x="1437752" y="2621436"/>
            <a:ext cx="2362263" cy="642879"/>
            <a:chOff x="0" y="0"/>
            <a:chExt cx="768581" cy="209166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768581" cy="209166"/>
            </a:xfrm>
            <a:custGeom>
              <a:avLst/>
              <a:gdLst/>
              <a:ahLst/>
              <a:cxnLst/>
              <a:rect l="l" t="t" r="r" b="b"/>
              <a:pathLst>
                <a:path w="768581" h="209166">
                  <a:moveTo>
                    <a:pt x="104583" y="0"/>
                  </a:moveTo>
                  <a:lnTo>
                    <a:pt x="663998" y="0"/>
                  </a:lnTo>
                  <a:cubicBezTo>
                    <a:pt x="721757" y="0"/>
                    <a:pt x="768581" y="46823"/>
                    <a:pt x="768581" y="104583"/>
                  </a:cubicBezTo>
                  <a:lnTo>
                    <a:pt x="768581" y="104583"/>
                  </a:lnTo>
                  <a:cubicBezTo>
                    <a:pt x="768581" y="162342"/>
                    <a:pt x="721757" y="209166"/>
                    <a:pt x="663998" y="209166"/>
                  </a:cubicBezTo>
                  <a:lnTo>
                    <a:pt x="104583" y="209166"/>
                  </a:lnTo>
                  <a:cubicBezTo>
                    <a:pt x="46823" y="209166"/>
                    <a:pt x="0" y="162342"/>
                    <a:pt x="0" y="104583"/>
                  </a:cubicBezTo>
                  <a:lnTo>
                    <a:pt x="0" y="104583"/>
                  </a:lnTo>
                  <a:cubicBezTo>
                    <a:pt x="0" y="46823"/>
                    <a:pt x="46823" y="0"/>
                    <a:pt x="104583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2" name="TextBox 132"/>
            <p:cNvSpPr txBox="1"/>
            <p:nvPr/>
          </p:nvSpPr>
          <p:spPr>
            <a:xfrm>
              <a:off x="0" y="-47625"/>
              <a:ext cx="768581" cy="256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데이터 수집</a:t>
              </a:r>
            </a:p>
          </p:txBody>
        </p:sp>
      </p:grpSp>
      <p:grpSp>
        <p:nvGrpSpPr>
          <p:cNvPr id="133" name="Group 133"/>
          <p:cNvGrpSpPr/>
          <p:nvPr/>
        </p:nvGrpSpPr>
        <p:grpSpPr>
          <a:xfrm>
            <a:off x="5902198" y="2621436"/>
            <a:ext cx="3014775" cy="642879"/>
            <a:chOff x="0" y="0"/>
            <a:chExt cx="980881" cy="209166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980881" cy="209166"/>
            </a:xfrm>
            <a:custGeom>
              <a:avLst/>
              <a:gdLst/>
              <a:ahLst/>
              <a:cxnLst/>
              <a:rect l="l" t="t" r="r" b="b"/>
              <a:pathLst>
                <a:path w="980881" h="209166">
                  <a:moveTo>
                    <a:pt x="84744" y="0"/>
                  </a:moveTo>
                  <a:lnTo>
                    <a:pt x="896137" y="0"/>
                  </a:lnTo>
                  <a:cubicBezTo>
                    <a:pt x="918612" y="0"/>
                    <a:pt x="940167" y="8928"/>
                    <a:pt x="956060" y="24821"/>
                  </a:cubicBezTo>
                  <a:cubicBezTo>
                    <a:pt x="971952" y="40713"/>
                    <a:pt x="980881" y="62268"/>
                    <a:pt x="980881" y="84744"/>
                  </a:cubicBezTo>
                  <a:lnTo>
                    <a:pt x="980881" y="124422"/>
                  </a:lnTo>
                  <a:cubicBezTo>
                    <a:pt x="980881" y="146897"/>
                    <a:pt x="971952" y="168452"/>
                    <a:pt x="956060" y="184345"/>
                  </a:cubicBezTo>
                  <a:cubicBezTo>
                    <a:pt x="940167" y="200237"/>
                    <a:pt x="918612" y="209166"/>
                    <a:pt x="896137" y="209166"/>
                  </a:cubicBezTo>
                  <a:lnTo>
                    <a:pt x="84744" y="209166"/>
                  </a:lnTo>
                  <a:cubicBezTo>
                    <a:pt x="62268" y="209166"/>
                    <a:pt x="40713" y="200237"/>
                    <a:pt x="24821" y="184345"/>
                  </a:cubicBezTo>
                  <a:cubicBezTo>
                    <a:pt x="8928" y="168452"/>
                    <a:pt x="0" y="146897"/>
                    <a:pt x="0" y="124422"/>
                  </a:cubicBezTo>
                  <a:lnTo>
                    <a:pt x="0" y="84744"/>
                  </a:lnTo>
                  <a:cubicBezTo>
                    <a:pt x="0" y="62268"/>
                    <a:pt x="8928" y="40713"/>
                    <a:pt x="24821" y="24821"/>
                  </a:cubicBezTo>
                  <a:cubicBezTo>
                    <a:pt x="40713" y="8928"/>
                    <a:pt x="62268" y="0"/>
                    <a:pt x="84744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5" name="TextBox 135"/>
            <p:cNvSpPr txBox="1"/>
            <p:nvPr/>
          </p:nvSpPr>
          <p:spPr>
            <a:xfrm>
              <a:off x="0" y="-47625"/>
              <a:ext cx="980881" cy="256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데이터 전처리</a:t>
              </a:r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11309087" y="2621436"/>
            <a:ext cx="2377573" cy="642879"/>
            <a:chOff x="0" y="0"/>
            <a:chExt cx="773562" cy="209166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773562" cy="209166"/>
            </a:xfrm>
            <a:custGeom>
              <a:avLst/>
              <a:gdLst/>
              <a:ahLst/>
              <a:cxnLst/>
              <a:rect l="l" t="t" r="r" b="b"/>
              <a:pathLst>
                <a:path w="773562" h="209166">
                  <a:moveTo>
                    <a:pt x="104583" y="0"/>
                  </a:moveTo>
                  <a:lnTo>
                    <a:pt x="668979" y="0"/>
                  </a:lnTo>
                  <a:cubicBezTo>
                    <a:pt x="726739" y="0"/>
                    <a:pt x="773562" y="46823"/>
                    <a:pt x="773562" y="104583"/>
                  </a:cubicBezTo>
                  <a:lnTo>
                    <a:pt x="773562" y="104583"/>
                  </a:lnTo>
                  <a:cubicBezTo>
                    <a:pt x="773562" y="162342"/>
                    <a:pt x="726739" y="209166"/>
                    <a:pt x="668979" y="209166"/>
                  </a:cubicBezTo>
                  <a:lnTo>
                    <a:pt x="104583" y="209166"/>
                  </a:lnTo>
                  <a:cubicBezTo>
                    <a:pt x="46823" y="209166"/>
                    <a:pt x="0" y="162342"/>
                    <a:pt x="0" y="104583"/>
                  </a:cubicBezTo>
                  <a:lnTo>
                    <a:pt x="0" y="104583"/>
                  </a:lnTo>
                  <a:cubicBezTo>
                    <a:pt x="0" y="46823"/>
                    <a:pt x="46823" y="0"/>
                    <a:pt x="104583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8" name="TextBox 138"/>
            <p:cNvSpPr txBox="1"/>
            <p:nvPr/>
          </p:nvSpPr>
          <p:spPr>
            <a:xfrm>
              <a:off x="0" y="-47625"/>
              <a:ext cx="773562" cy="256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모델링</a:t>
              </a:r>
            </a:p>
          </p:txBody>
        </p:sp>
      </p:grpSp>
      <p:grpSp>
        <p:nvGrpSpPr>
          <p:cNvPr id="139" name="Group 139"/>
          <p:cNvGrpSpPr/>
          <p:nvPr/>
        </p:nvGrpSpPr>
        <p:grpSpPr>
          <a:xfrm>
            <a:off x="14472675" y="2621436"/>
            <a:ext cx="2377573" cy="642879"/>
            <a:chOff x="0" y="0"/>
            <a:chExt cx="773562" cy="209166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773562" cy="209166"/>
            </a:xfrm>
            <a:custGeom>
              <a:avLst/>
              <a:gdLst/>
              <a:ahLst/>
              <a:cxnLst/>
              <a:rect l="l" t="t" r="r" b="b"/>
              <a:pathLst>
                <a:path w="773562" h="209166">
                  <a:moveTo>
                    <a:pt x="104583" y="0"/>
                  </a:moveTo>
                  <a:lnTo>
                    <a:pt x="668979" y="0"/>
                  </a:lnTo>
                  <a:cubicBezTo>
                    <a:pt x="726739" y="0"/>
                    <a:pt x="773562" y="46823"/>
                    <a:pt x="773562" y="104583"/>
                  </a:cubicBezTo>
                  <a:lnTo>
                    <a:pt x="773562" y="104583"/>
                  </a:lnTo>
                  <a:cubicBezTo>
                    <a:pt x="773562" y="162342"/>
                    <a:pt x="726739" y="209166"/>
                    <a:pt x="668979" y="209166"/>
                  </a:cubicBezTo>
                  <a:lnTo>
                    <a:pt x="104583" y="209166"/>
                  </a:lnTo>
                  <a:cubicBezTo>
                    <a:pt x="46823" y="209166"/>
                    <a:pt x="0" y="162342"/>
                    <a:pt x="0" y="104583"/>
                  </a:cubicBezTo>
                  <a:lnTo>
                    <a:pt x="0" y="104583"/>
                  </a:lnTo>
                  <a:cubicBezTo>
                    <a:pt x="0" y="46823"/>
                    <a:pt x="46823" y="0"/>
                    <a:pt x="104583" y="0"/>
                  </a:cubicBezTo>
                  <a:close/>
                </a:path>
              </a:pathLst>
            </a:custGeom>
            <a:solidFill>
              <a:srgbClr val="D3ECF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1" name="TextBox 141"/>
            <p:cNvSpPr txBox="1"/>
            <p:nvPr/>
          </p:nvSpPr>
          <p:spPr>
            <a:xfrm>
              <a:off x="0" y="-47625"/>
              <a:ext cx="773562" cy="256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예측</a:t>
              </a:r>
            </a:p>
          </p:txBody>
        </p:sp>
      </p:grpSp>
      <p:sp>
        <p:nvSpPr>
          <p:cNvPr id="142" name="TextBox 142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1)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파이프라인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143" name="TextBox 143"/>
          <p:cNvSpPr txBox="1"/>
          <p:nvPr/>
        </p:nvSpPr>
        <p:spPr>
          <a:xfrm>
            <a:off x="212249" y="9727640"/>
            <a:ext cx="254878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>
            <a:off x="829673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389868" y="4448764"/>
            <a:ext cx="890951" cy="890951"/>
            <a:chOff x="0" y="0"/>
            <a:chExt cx="1187935" cy="118793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5400000">
              <a:off x="3468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AutoShape 24"/>
          <p:cNvSpPr/>
          <p:nvPr/>
        </p:nvSpPr>
        <p:spPr>
          <a:xfrm>
            <a:off x="11287268" y="2330236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0847463" y="1985249"/>
            <a:ext cx="890951" cy="890951"/>
            <a:chOff x="0" y="0"/>
            <a:chExt cx="1187935" cy="118793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29" name="Freeform 29"/>
            <p:cNvSpPr/>
            <p:nvPr/>
          </p:nvSpPr>
          <p:spPr>
            <a:xfrm rot="5400000">
              <a:off x="3468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389868" y="1985262"/>
            <a:ext cx="890951" cy="890951"/>
            <a:chOff x="0" y="0"/>
            <a:chExt cx="1187935" cy="1187935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2-1)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과정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수집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02.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60227" y="4679292"/>
            <a:ext cx="2602900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금융상품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572803" y="9404982"/>
            <a:ext cx="248079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ERTH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84346" y="7001875"/>
            <a:ext cx="336155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NULG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84346" y="8442690"/>
            <a:ext cx="2496061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TAN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84346" y="7667356"/>
            <a:ext cx="4093127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SUSA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60227" y="221579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수집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조건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60227" y="2828589"/>
            <a:ext cx="9854868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금융상품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     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트럼프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1기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이전인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2016년 1월 4일부터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데이터가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존재할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것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60227" y="3838714"/>
            <a:ext cx="9854868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뉴스</a:t>
            </a: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  ‘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트럼프’와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‘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환경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관련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단어’가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제목에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포함되어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있을</a:t>
            </a:r>
            <a:r>
              <a:rPr lang="en-US" sz="2199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것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80855" y="3237369"/>
            <a:ext cx="786660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친환경/ESG ETF를 5개</a:t>
            </a: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, </a:t>
            </a:r>
            <a:r>
              <a:rPr lang="en-US" sz="2200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대조군</a:t>
            </a: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으로 </a:t>
            </a:r>
            <a:r>
              <a:rPr lang="en-US" sz="2200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전통에너지 ETF를 1개</a:t>
            </a: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 사용할 것 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84346" y="6378067"/>
            <a:ext cx="2835582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VDE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84346" y="5435493"/>
            <a:ext cx="832432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ESGU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16753" y="5468515"/>
            <a:ext cx="5762127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MSCI USA Extended ESG Focus Index 추종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641876" y="5836813"/>
            <a:ext cx="6492113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ESG 기준을 충족하는 미국 대형 및 중형주에 투자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616753" y="6401564"/>
            <a:ext cx="8868608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석유, 천연가스, 석탄 등 에너지 제품의 탐사와 생산에 참여하는 기업의 주식이 포함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616753" y="8459201"/>
            <a:ext cx="4027522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태양광 에너지 산업에 중점을 둔 ETF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616753" y="8867773"/>
            <a:ext cx="6316921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태양광 관련 기업에 투자하여 재생에너지 분야의 성장 추구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616753" y="9502771"/>
            <a:ext cx="5220571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친환경 및 지속 가능한 기업 중심으로 구성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616753" y="7700378"/>
            <a:ext cx="4167710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MSCI USA ESG Select Index를 추종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616753" y="7034897"/>
            <a:ext cx="6093450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사회적 책임 및 다양성, 포용성을 고려하여 종목을 선정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917822" y="2215790"/>
            <a:ext cx="8875851" cy="34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데이터</a:t>
            </a:r>
            <a:r>
              <a:rPr lang="en-US" sz="2199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형식</a:t>
            </a:r>
            <a:r>
              <a:rPr lang="en-US" sz="2199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확인</a:t>
            </a:r>
            <a:endParaRPr lang="en-US" sz="2199" b="1" dirty="0">
              <a:solidFill>
                <a:srgbClr val="22376C"/>
              </a:solidFill>
              <a:latin typeface="HY중고딕" panose="02030600000101010101" pitchFamily="18" charset="-127"/>
              <a:ea typeface="DM Sans Bold"/>
              <a:cs typeface="DM Sans Bold"/>
              <a:sym typeface="DM Sans Bold"/>
            </a:endParaRPr>
          </a:p>
        </p:txBody>
      </p:sp>
      <p:sp>
        <p:nvSpPr>
          <p:cNvPr id="57" name="Freeform 57"/>
          <p:cNvSpPr/>
          <p:nvPr/>
        </p:nvSpPr>
        <p:spPr>
          <a:xfrm>
            <a:off x="11635839" y="3043536"/>
            <a:ext cx="5854098" cy="924754"/>
          </a:xfrm>
          <a:custGeom>
            <a:avLst/>
            <a:gdLst/>
            <a:ahLst/>
            <a:cxnLst/>
            <a:rect l="l" t="t" r="r" b="b"/>
            <a:pathLst>
              <a:path w="5854098" h="924754">
                <a:moveTo>
                  <a:pt x="0" y="0"/>
                </a:moveTo>
                <a:lnTo>
                  <a:pt x="5854098" y="0"/>
                </a:lnTo>
                <a:lnTo>
                  <a:pt x="5854098" y="924754"/>
                </a:lnTo>
                <a:lnTo>
                  <a:pt x="0" y="92475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1635839" y="4275084"/>
            <a:ext cx="5854098" cy="877941"/>
          </a:xfrm>
          <a:custGeom>
            <a:avLst/>
            <a:gdLst/>
            <a:ahLst/>
            <a:cxnLst/>
            <a:rect l="l" t="t" r="r" b="b"/>
            <a:pathLst>
              <a:path w="5854098" h="877941">
                <a:moveTo>
                  <a:pt x="0" y="0"/>
                </a:moveTo>
                <a:lnTo>
                  <a:pt x="5854098" y="0"/>
                </a:lnTo>
                <a:lnTo>
                  <a:pt x="5854098" y="877941"/>
                </a:lnTo>
                <a:lnTo>
                  <a:pt x="0" y="877941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1635839" y="5483118"/>
            <a:ext cx="5854098" cy="853976"/>
          </a:xfrm>
          <a:custGeom>
            <a:avLst/>
            <a:gdLst/>
            <a:ahLst/>
            <a:cxnLst/>
            <a:rect l="l" t="t" r="r" b="b"/>
            <a:pathLst>
              <a:path w="5854098" h="853976">
                <a:moveTo>
                  <a:pt x="0" y="0"/>
                </a:moveTo>
                <a:lnTo>
                  <a:pt x="5854098" y="0"/>
                </a:lnTo>
                <a:lnTo>
                  <a:pt x="5854098" y="853976"/>
                </a:lnTo>
                <a:lnTo>
                  <a:pt x="0" y="853976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1635839" y="6670469"/>
            <a:ext cx="5854098" cy="937196"/>
          </a:xfrm>
          <a:custGeom>
            <a:avLst/>
            <a:gdLst/>
            <a:ahLst/>
            <a:cxnLst/>
            <a:rect l="l" t="t" r="r" b="b"/>
            <a:pathLst>
              <a:path w="5854098" h="937196">
                <a:moveTo>
                  <a:pt x="0" y="0"/>
                </a:moveTo>
                <a:lnTo>
                  <a:pt x="5854098" y="0"/>
                </a:lnTo>
                <a:lnTo>
                  <a:pt x="5854098" y="937197"/>
                </a:lnTo>
                <a:lnTo>
                  <a:pt x="0" y="937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11635839" y="7912466"/>
            <a:ext cx="5854098" cy="925175"/>
          </a:xfrm>
          <a:custGeom>
            <a:avLst/>
            <a:gdLst/>
            <a:ahLst/>
            <a:cxnLst/>
            <a:rect l="l" t="t" r="r" b="b"/>
            <a:pathLst>
              <a:path w="5854098" h="925175">
                <a:moveTo>
                  <a:pt x="0" y="0"/>
                </a:moveTo>
                <a:lnTo>
                  <a:pt x="5854098" y="0"/>
                </a:lnTo>
                <a:lnTo>
                  <a:pt x="5854098" y="925174"/>
                </a:lnTo>
                <a:lnTo>
                  <a:pt x="0" y="925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1635839" y="9142440"/>
            <a:ext cx="5887132" cy="984485"/>
          </a:xfrm>
          <a:custGeom>
            <a:avLst/>
            <a:gdLst/>
            <a:ahLst/>
            <a:cxnLst/>
            <a:rect l="l" t="t" r="r" b="b"/>
            <a:pathLst>
              <a:path w="5887132" h="984485">
                <a:moveTo>
                  <a:pt x="0" y="0"/>
                </a:moveTo>
                <a:lnTo>
                  <a:pt x="5887131" y="0"/>
                </a:lnTo>
                <a:lnTo>
                  <a:pt x="5887131" y="984485"/>
                </a:lnTo>
                <a:lnTo>
                  <a:pt x="0" y="984485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11738414" y="2694288"/>
            <a:ext cx="835684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ESGU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776514" y="3943313"/>
            <a:ext cx="835684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VDE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776514" y="5166892"/>
            <a:ext cx="835684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TAN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776514" y="6359017"/>
            <a:ext cx="835684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ERTH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776514" y="7587998"/>
            <a:ext cx="835684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NULG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776514" y="8824321"/>
            <a:ext cx="835684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SUSA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03432" y="9727640"/>
            <a:ext cx="272512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2642879" y="5026934"/>
            <a:ext cx="2642497" cy="5007802"/>
            <a:chOff x="0" y="0"/>
            <a:chExt cx="695966" cy="13189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5966" cy="1318927"/>
            </a:xfrm>
            <a:custGeom>
              <a:avLst/>
              <a:gdLst/>
              <a:ahLst/>
              <a:cxnLst/>
              <a:rect l="l" t="t" r="r" b="b"/>
              <a:pathLst>
                <a:path w="695966" h="1318927">
                  <a:moveTo>
                    <a:pt x="149418" y="0"/>
                  </a:moveTo>
                  <a:lnTo>
                    <a:pt x="546548" y="0"/>
                  </a:lnTo>
                  <a:cubicBezTo>
                    <a:pt x="629069" y="0"/>
                    <a:pt x="695966" y="66897"/>
                    <a:pt x="695966" y="149418"/>
                  </a:cubicBezTo>
                  <a:lnTo>
                    <a:pt x="695966" y="1169509"/>
                  </a:lnTo>
                  <a:cubicBezTo>
                    <a:pt x="695966" y="1252030"/>
                    <a:pt x="629069" y="1318927"/>
                    <a:pt x="546548" y="1318927"/>
                  </a:cubicBezTo>
                  <a:lnTo>
                    <a:pt x="149418" y="1318927"/>
                  </a:lnTo>
                  <a:cubicBezTo>
                    <a:pt x="66897" y="1318927"/>
                    <a:pt x="0" y="1252030"/>
                    <a:pt x="0" y="1169509"/>
                  </a:cubicBezTo>
                  <a:lnTo>
                    <a:pt x="0" y="149418"/>
                  </a:lnTo>
                  <a:cubicBezTo>
                    <a:pt x="0" y="66897"/>
                    <a:pt x="66897" y="0"/>
                    <a:pt x="1494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695966" cy="1357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71985" y="6453285"/>
            <a:ext cx="4584285" cy="1874032"/>
            <a:chOff x="0" y="0"/>
            <a:chExt cx="1480997" cy="60542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80997" cy="605424"/>
            </a:xfrm>
            <a:custGeom>
              <a:avLst/>
              <a:gdLst/>
              <a:ahLst/>
              <a:cxnLst/>
              <a:rect l="l" t="t" r="r" b="b"/>
              <a:pathLst>
                <a:path w="1480997" h="605424">
                  <a:moveTo>
                    <a:pt x="55730" y="0"/>
                  </a:moveTo>
                  <a:lnTo>
                    <a:pt x="1425267" y="0"/>
                  </a:lnTo>
                  <a:cubicBezTo>
                    <a:pt x="1440047" y="0"/>
                    <a:pt x="1454222" y="5872"/>
                    <a:pt x="1464674" y="16323"/>
                  </a:cubicBezTo>
                  <a:cubicBezTo>
                    <a:pt x="1475125" y="26774"/>
                    <a:pt x="1480997" y="40950"/>
                    <a:pt x="1480997" y="55730"/>
                  </a:cubicBezTo>
                  <a:lnTo>
                    <a:pt x="1480997" y="549693"/>
                  </a:lnTo>
                  <a:cubicBezTo>
                    <a:pt x="1480997" y="580472"/>
                    <a:pt x="1456046" y="605424"/>
                    <a:pt x="1425267" y="605424"/>
                  </a:cubicBezTo>
                  <a:lnTo>
                    <a:pt x="55730" y="605424"/>
                  </a:lnTo>
                  <a:cubicBezTo>
                    <a:pt x="40950" y="605424"/>
                    <a:pt x="26774" y="599552"/>
                    <a:pt x="16323" y="589101"/>
                  </a:cubicBezTo>
                  <a:cubicBezTo>
                    <a:pt x="5872" y="578649"/>
                    <a:pt x="0" y="564474"/>
                    <a:pt x="0" y="549693"/>
                  </a:cubicBezTo>
                  <a:lnTo>
                    <a:pt x="0" y="55730"/>
                  </a:lnTo>
                  <a:cubicBezTo>
                    <a:pt x="0" y="40950"/>
                    <a:pt x="5872" y="26774"/>
                    <a:pt x="16323" y="16323"/>
                  </a:cubicBezTo>
                  <a:cubicBezTo>
                    <a:pt x="26774" y="5872"/>
                    <a:pt x="40950" y="0"/>
                    <a:pt x="5573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480997" cy="643524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809120" y="6651495"/>
            <a:ext cx="4301350" cy="152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17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중복행 제거</a:t>
            </a:r>
          </a:p>
          <a:p>
            <a:pPr algn="l">
              <a:lnSpc>
                <a:spcPts val="1720"/>
              </a:lnSpc>
            </a:pPr>
            <a:endParaRPr lang="en-US" sz="200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Cabin"/>
              <a:sym typeface="Cabin"/>
            </a:endParaRPr>
          </a:p>
          <a:p>
            <a:pPr marL="431801" lvl="1" indent="-215900" algn="l">
              <a:lnSpc>
                <a:spcPts val="17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분석에 필요없는 날짜 제거</a:t>
            </a:r>
          </a:p>
          <a:p>
            <a:pPr algn="l">
              <a:lnSpc>
                <a:spcPts val="1720"/>
              </a:lnSpc>
            </a:pPr>
            <a:endParaRPr lang="en-US" sz="200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Cabin"/>
              <a:sym typeface="Cabin"/>
            </a:endParaRPr>
          </a:p>
          <a:p>
            <a:pPr marL="431801" lvl="1" indent="-215900" algn="l">
              <a:lnSpc>
                <a:spcPts val="17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날짜에 오류가 있는 행 삭제</a:t>
            </a:r>
          </a:p>
          <a:p>
            <a:pPr algn="l">
              <a:lnSpc>
                <a:spcPts val="1720"/>
              </a:lnSpc>
            </a:pPr>
            <a:endParaRPr lang="en-US" sz="200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Cabin"/>
              <a:sym typeface="Cabin"/>
            </a:endParaRPr>
          </a:p>
          <a:p>
            <a:pPr marL="431801" lvl="1" indent="-215900" algn="l">
              <a:lnSpc>
                <a:spcPts val="17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분석의 용이성을 위해 제목 번역</a:t>
            </a:r>
          </a:p>
        </p:txBody>
      </p:sp>
      <p:sp>
        <p:nvSpPr>
          <p:cNvPr id="26" name="Freeform 26"/>
          <p:cNvSpPr/>
          <p:nvPr/>
        </p:nvSpPr>
        <p:spPr>
          <a:xfrm>
            <a:off x="8757344" y="4240376"/>
            <a:ext cx="8985491" cy="2156518"/>
          </a:xfrm>
          <a:custGeom>
            <a:avLst/>
            <a:gdLst/>
            <a:ahLst/>
            <a:cxnLst/>
            <a:rect l="l" t="t" r="r" b="b"/>
            <a:pathLst>
              <a:path w="8985491" h="2156518">
                <a:moveTo>
                  <a:pt x="0" y="0"/>
                </a:moveTo>
                <a:lnTo>
                  <a:pt x="8985491" y="0"/>
                </a:lnTo>
                <a:lnTo>
                  <a:pt x="8985491" y="2156517"/>
                </a:lnTo>
                <a:lnTo>
                  <a:pt x="0" y="2156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4666092" y="3625889"/>
            <a:ext cx="2913207" cy="612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764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기간 : 2016.01.01. ~ 2025.01.31.</a:t>
            </a:r>
          </a:p>
        </p:txBody>
      </p:sp>
      <p:sp>
        <p:nvSpPr>
          <p:cNvPr id="28" name="AutoShape 28"/>
          <p:cNvSpPr/>
          <p:nvPr/>
        </p:nvSpPr>
        <p:spPr>
          <a:xfrm>
            <a:off x="829673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389868" y="1985262"/>
            <a:ext cx="890951" cy="890951"/>
            <a:chOff x="0" y="0"/>
            <a:chExt cx="1187935" cy="1187935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33" name="Freeform 33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1369795" y="2863587"/>
            <a:ext cx="5007802" cy="2346458"/>
            <a:chOff x="0" y="0"/>
            <a:chExt cx="6677069" cy="3128611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1774229" y="-1774229"/>
              <a:ext cx="3128611" cy="6677069"/>
              <a:chOff x="0" y="0"/>
              <a:chExt cx="617997" cy="1318927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17997" cy="1318927"/>
              </a:xfrm>
              <a:custGeom>
                <a:avLst/>
                <a:gdLst/>
                <a:ahLst/>
                <a:cxnLst/>
                <a:rect l="l" t="t" r="r" b="b"/>
                <a:pathLst>
                  <a:path w="617997" h="1318927">
                    <a:moveTo>
                      <a:pt x="168270" y="0"/>
                    </a:moveTo>
                    <a:lnTo>
                      <a:pt x="449728" y="0"/>
                    </a:lnTo>
                    <a:cubicBezTo>
                      <a:pt x="494355" y="0"/>
                      <a:pt x="537155" y="17728"/>
                      <a:pt x="568712" y="49285"/>
                    </a:cubicBezTo>
                    <a:cubicBezTo>
                      <a:pt x="600269" y="80842"/>
                      <a:pt x="617997" y="123642"/>
                      <a:pt x="617997" y="168270"/>
                    </a:cubicBezTo>
                    <a:lnTo>
                      <a:pt x="617997" y="1150657"/>
                    </a:lnTo>
                    <a:cubicBezTo>
                      <a:pt x="617997" y="1195285"/>
                      <a:pt x="600269" y="1238085"/>
                      <a:pt x="568712" y="1269642"/>
                    </a:cubicBezTo>
                    <a:cubicBezTo>
                      <a:pt x="537155" y="1301199"/>
                      <a:pt x="494355" y="1318927"/>
                      <a:pt x="449728" y="1318927"/>
                    </a:cubicBezTo>
                    <a:lnTo>
                      <a:pt x="168270" y="1318927"/>
                    </a:lnTo>
                    <a:cubicBezTo>
                      <a:pt x="123642" y="1318927"/>
                      <a:pt x="80842" y="1301199"/>
                      <a:pt x="49285" y="1269642"/>
                    </a:cubicBezTo>
                    <a:cubicBezTo>
                      <a:pt x="17728" y="1238085"/>
                      <a:pt x="0" y="1195285"/>
                      <a:pt x="0" y="1150657"/>
                    </a:cubicBezTo>
                    <a:lnTo>
                      <a:pt x="0" y="168270"/>
                    </a:lnTo>
                    <a:cubicBezTo>
                      <a:pt x="0" y="123642"/>
                      <a:pt x="17728" y="80842"/>
                      <a:pt x="49285" y="49285"/>
                    </a:cubicBezTo>
                    <a:cubicBezTo>
                      <a:pt x="80842" y="17728"/>
                      <a:pt x="123642" y="0"/>
                      <a:pt x="16827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9BFE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617997" cy="13570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282344" y="343362"/>
              <a:ext cx="6112380" cy="2203796"/>
              <a:chOff x="0" y="0"/>
              <a:chExt cx="1480997" cy="533968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480997" cy="533968"/>
              </a:xfrm>
              <a:custGeom>
                <a:avLst/>
                <a:gdLst/>
                <a:ahLst/>
                <a:cxnLst/>
                <a:rect l="l" t="t" r="r" b="b"/>
                <a:pathLst>
                  <a:path w="1480997" h="533968">
                    <a:moveTo>
                      <a:pt x="55730" y="0"/>
                    </a:moveTo>
                    <a:lnTo>
                      <a:pt x="1425267" y="0"/>
                    </a:lnTo>
                    <a:cubicBezTo>
                      <a:pt x="1440047" y="0"/>
                      <a:pt x="1454222" y="5872"/>
                      <a:pt x="1464674" y="16323"/>
                    </a:cubicBezTo>
                    <a:cubicBezTo>
                      <a:pt x="1475125" y="26774"/>
                      <a:pt x="1480997" y="40950"/>
                      <a:pt x="1480997" y="55730"/>
                    </a:cubicBezTo>
                    <a:lnTo>
                      <a:pt x="1480997" y="478238"/>
                    </a:lnTo>
                    <a:cubicBezTo>
                      <a:pt x="1480997" y="493018"/>
                      <a:pt x="1475125" y="507193"/>
                      <a:pt x="1464674" y="517645"/>
                    </a:cubicBezTo>
                    <a:cubicBezTo>
                      <a:pt x="1454222" y="528096"/>
                      <a:pt x="1440047" y="533968"/>
                      <a:pt x="1425267" y="533968"/>
                    </a:cubicBezTo>
                    <a:lnTo>
                      <a:pt x="55730" y="533968"/>
                    </a:lnTo>
                    <a:cubicBezTo>
                      <a:pt x="40950" y="533968"/>
                      <a:pt x="26774" y="528096"/>
                      <a:pt x="16323" y="517645"/>
                    </a:cubicBezTo>
                    <a:cubicBezTo>
                      <a:pt x="5872" y="507193"/>
                      <a:pt x="0" y="493018"/>
                      <a:pt x="0" y="478238"/>
                    </a:cubicBezTo>
                    <a:lnTo>
                      <a:pt x="0" y="55730"/>
                    </a:lnTo>
                    <a:cubicBezTo>
                      <a:pt x="0" y="40950"/>
                      <a:pt x="5872" y="26774"/>
                      <a:pt x="16323" y="16323"/>
                    </a:cubicBezTo>
                    <a:cubicBezTo>
                      <a:pt x="26774" y="5872"/>
                      <a:pt x="40950" y="0"/>
                      <a:pt x="557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1480997" cy="572068"/>
              </a:xfrm>
              <a:prstGeom prst="rect">
                <a:avLst/>
              </a:prstGeom>
            </p:spPr>
            <p:txBody>
              <a:bodyPr lIns="45379" tIns="45379" rIns="45379" bIns="45379" rtlCol="0" anchor="ctr"/>
              <a:lstStyle/>
              <a:p>
                <a:pPr algn="ctr">
                  <a:lnSpc>
                    <a:spcPts val="3499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35939" y="546417"/>
              <a:ext cx="5931786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"/>
                  <a:sym typeface="Cabin"/>
                </a:rPr>
                <a:t> ProQuest에서 제목에 트럼프 및 환경 관련 검색어를 포함하는 기사 크롤링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335939" y="1544943"/>
              <a:ext cx="2862262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 algn="ctr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"/>
                  <a:sym typeface="Cabin"/>
                </a:rPr>
                <a:t>SELENIUM 이용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460227" y="221579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뉴스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크롤링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44" name="Group 44"/>
          <p:cNvGrpSpPr/>
          <p:nvPr/>
        </p:nvGrpSpPr>
        <p:grpSpPr>
          <a:xfrm>
            <a:off x="389868" y="5318635"/>
            <a:ext cx="890951" cy="890951"/>
            <a:chOff x="0" y="0"/>
            <a:chExt cx="1187935" cy="1187935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48" name="Freeform 48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1460227" y="5549163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구조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정리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0" name="AutoShape 50"/>
          <p:cNvSpPr/>
          <p:nvPr/>
        </p:nvSpPr>
        <p:spPr>
          <a:xfrm>
            <a:off x="8277622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1" name="Group 51"/>
          <p:cNvGrpSpPr/>
          <p:nvPr/>
        </p:nvGrpSpPr>
        <p:grpSpPr>
          <a:xfrm>
            <a:off x="7837818" y="1985262"/>
            <a:ext cx="890951" cy="890951"/>
            <a:chOff x="0" y="0"/>
            <a:chExt cx="1187935" cy="1187935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55" name="Freeform 55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6" name="TextBox 56"/>
          <p:cNvSpPr txBox="1"/>
          <p:nvPr/>
        </p:nvSpPr>
        <p:spPr>
          <a:xfrm>
            <a:off x="9015015" y="221579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확인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57" name="Group 57"/>
          <p:cNvGrpSpPr/>
          <p:nvPr/>
        </p:nvGrpSpPr>
        <p:grpSpPr>
          <a:xfrm>
            <a:off x="8728769" y="3421908"/>
            <a:ext cx="2146342" cy="530942"/>
            <a:chOff x="0" y="0"/>
            <a:chExt cx="652430" cy="16139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52430" cy="161392"/>
            </a:xfrm>
            <a:custGeom>
              <a:avLst/>
              <a:gdLst/>
              <a:ahLst/>
              <a:cxnLst/>
              <a:rect l="l" t="t" r="r" b="b"/>
              <a:pathLst>
                <a:path w="652430" h="161392">
                  <a:moveTo>
                    <a:pt x="80696" y="0"/>
                  </a:moveTo>
                  <a:lnTo>
                    <a:pt x="571734" y="0"/>
                  </a:lnTo>
                  <a:cubicBezTo>
                    <a:pt x="616301" y="0"/>
                    <a:pt x="652430" y="36129"/>
                    <a:pt x="652430" y="80696"/>
                  </a:cubicBezTo>
                  <a:lnTo>
                    <a:pt x="652430" y="80696"/>
                  </a:lnTo>
                  <a:cubicBezTo>
                    <a:pt x="652430" y="102098"/>
                    <a:pt x="643928" y="122623"/>
                    <a:pt x="628795" y="137757"/>
                  </a:cubicBezTo>
                  <a:cubicBezTo>
                    <a:pt x="613661" y="152890"/>
                    <a:pt x="593136" y="161392"/>
                    <a:pt x="571734" y="161392"/>
                  </a:cubicBezTo>
                  <a:lnTo>
                    <a:pt x="80696" y="161392"/>
                  </a:lnTo>
                  <a:cubicBezTo>
                    <a:pt x="36129" y="161392"/>
                    <a:pt x="0" y="125263"/>
                    <a:pt x="0" y="80696"/>
                  </a:cubicBezTo>
                  <a:lnTo>
                    <a:pt x="0" y="80696"/>
                  </a:lnTo>
                  <a:cubicBezTo>
                    <a:pt x="0" y="36129"/>
                    <a:pt x="36129" y="0"/>
                    <a:pt x="80696" y="0"/>
                  </a:cubicBezTo>
                  <a:close/>
                </a:path>
              </a:pathLst>
            </a:custGeom>
            <a:solidFill>
              <a:srgbClr val="22376C"/>
            </a:solidFill>
            <a:ln cap="rnd">
              <a:noFill/>
              <a:prstDash val="solid"/>
              <a:round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652430" cy="199492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뉴스 데이터셋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2-1)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과정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수집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204234" y="9727640"/>
            <a:ext cx="270908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60709" y="-45955"/>
            <a:ext cx="10127291" cy="2430550"/>
          </a:xfrm>
          <a:custGeom>
            <a:avLst/>
            <a:gdLst/>
            <a:ahLst/>
            <a:cxnLst/>
            <a:rect l="l" t="t" r="r" b="b"/>
            <a:pathLst>
              <a:path w="10127291" h="2430550">
                <a:moveTo>
                  <a:pt x="0" y="0"/>
                </a:moveTo>
                <a:lnTo>
                  <a:pt x="10127291" y="0"/>
                </a:lnTo>
                <a:lnTo>
                  <a:pt x="10127291" y="2430550"/>
                </a:lnTo>
                <a:lnTo>
                  <a:pt x="0" y="2430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34365"/>
            <a:ext cx="981373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22376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id="4" name="AutoShape 4"/>
          <p:cNvSpPr/>
          <p:nvPr/>
        </p:nvSpPr>
        <p:spPr>
          <a:xfrm>
            <a:off x="-886757" y="3319737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4275286" y="3068709"/>
            <a:ext cx="502056" cy="502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068709"/>
            <a:ext cx="502056" cy="5020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96691" y="3068709"/>
            <a:ext cx="502056" cy="5020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83626" y="3068709"/>
            <a:ext cx="502056" cy="5020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3860835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93589" y="3860835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245294"/>
            <a:ext cx="3043321" cy="139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1) 연구의 출발점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- 금융시장과 정책 변화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2) 연구의 필요성과 목적</a:t>
            </a:r>
          </a:p>
          <a:p>
            <a:pPr algn="l">
              <a:lnSpc>
                <a:spcPts val="2807"/>
              </a:lnSpc>
            </a:pPr>
            <a:endParaRPr lang="en-US" sz="1799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275286" y="5245294"/>
            <a:ext cx="3393597" cy="319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1) 이론 정리 및 적용 방법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2) 이벤트 스터디 순서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3) 파이프라인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4) 분석 과정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4-1) 데이터 수집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4-2) 이벤트 스터디 수행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4-3) 결과 정리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4-4) 결과 해석</a:t>
            </a:r>
          </a:p>
          <a:p>
            <a:pPr algn="l">
              <a:lnSpc>
                <a:spcPts val="2807"/>
              </a:lnSpc>
            </a:pPr>
            <a:endParaRPr lang="en-US" sz="1799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9561" y="3860835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01929" y="3860835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4587911"/>
            <a:ext cx="2884143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9"/>
              </a:lnSpc>
            </a:pP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배경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4792119" y="3068709"/>
            <a:ext cx="502056" cy="50205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810421" y="3860835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93589" y="4587911"/>
            <a:ext cx="312079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0"/>
              </a:lnSpc>
            </a:pPr>
            <a:r>
              <a:rPr lang="en-US" sz="30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30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30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30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30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endParaRPr lang="en-US" sz="30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919561" y="4587911"/>
            <a:ext cx="2884143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9"/>
              </a:lnSpc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402676" y="4587911"/>
            <a:ext cx="288414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9"/>
              </a:lnSpc>
            </a:pP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종합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및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제안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829744" y="4590415"/>
            <a:ext cx="2884143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9"/>
              </a:lnSpc>
            </a:pP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결론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919561" y="5245294"/>
            <a:ext cx="4061372" cy="570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1) 파이프라인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2) 예측 과정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2-1) 데이터 수집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2-2) 데이터 전처리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2-3) 예측 모델 비교: GRU vs LSTM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2-4) GRU 모델 - 에폭별 손실값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2-5) GRU 모델 검증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2-6) GRU 모델 예측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2-7) LSTM 모델 - 에폭별 손실값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2-8) LSTM 모델 검증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2-9) LSTM 모델 예측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2-10) 최종 모델 선택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2-11) 최종 예측 결과</a:t>
            </a:r>
          </a:p>
          <a:p>
            <a:pPr algn="l">
              <a:lnSpc>
                <a:spcPts val="2807"/>
              </a:lnSpc>
            </a:pPr>
            <a:endParaRPr lang="en-US" sz="1799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"/>
              <a:sym typeface="DM Sans"/>
            </a:endParaRPr>
          </a:p>
          <a:p>
            <a:pPr algn="l">
              <a:lnSpc>
                <a:spcPts val="2807"/>
              </a:lnSpc>
            </a:pPr>
            <a:endParaRPr lang="en-US" sz="1799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"/>
              <a:sym typeface="DM Sans"/>
            </a:endParaRPr>
          </a:p>
          <a:p>
            <a:pPr algn="l">
              <a:lnSpc>
                <a:spcPts val="2807"/>
              </a:lnSpc>
            </a:pPr>
            <a:endParaRPr lang="en-US" sz="1799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"/>
              <a:sym typeface="DM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527556" y="5140960"/>
            <a:ext cx="3393597" cy="174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1) 이벤트 스터디 결과 요약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2) LSTM 결과 요약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3)  금융기관 및 투자자에게 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     주는 시사점 </a:t>
            </a:r>
          </a:p>
          <a:p>
            <a:pPr algn="l">
              <a:lnSpc>
                <a:spcPts val="2807"/>
              </a:lnSpc>
            </a:pPr>
            <a:endParaRPr lang="en-US" sz="1799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"/>
              <a:sym typeface="DM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792119" y="5069082"/>
            <a:ext cx="3393597" cy="139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1) 연구 주요 시사점 정리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2) 연구 한계점</a:t>
            </a:r>
          </a:p>
          <a:p>
            <a:pPr algn="l">
              <a:lnSpc>
                <a:spcPts val="2807"/>
              </a:lnSpc>
            </a:pPr>
            <a:r>
              <a:rPr lang="en-US" sz="17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3) 향후 연구 방향</a:t>
            </a:r>
          </a:p>
          <a:p>
            <a:pPr algn="l">
              <a:lnSpc>
                <a:spcPts val="2807"/>
              </a:lnSpc>
            </a:pPr>
            <a:endParaRPr lang="en-US" sz="1799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"/>
              <a:sym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67553" y="9727640"/>
            <a:ext cx="144270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2502365" y="2068928"/>
            <a:ext cx="3031023" cy="5115299"/>
            <a:chOff x="0" y="0"/>
            <a:chExt cx="798294" cy="13472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8294" cy="1347239"/>
            </a:xfrm>
            <a:custGeom>
              <a:avLst/>
              <a:gdLst/>
              <a:ahLst/>
              <a:cxnLst/>
              <a:rect l="l" t="t" r="r" b="b"/>
              <a:pathLst>
                <a:path w="798294" h="1347239">
                  <a:moveTo>
                    <a:pt x="130266" y="0"/>
                  </a:moveTo>
                  <a:lnTo>
                    <a:pt x="668028" y="0"/>
                  </a:lnTo>
                  <a:cubicBezTo>
                    <a:pt x="702577" y="0"/>
                    <a:pt x="735711" y="13724"/>
                    <a:pt x="760140" y="38154"/>
                  </a:cubicBezTo>
                  <a:cubicBezTo>
                    <a:pt x="784570" y="62583"/>
                    <a:pt x="798294" y="95717"/>
                    <a:pt x="798294" y="130266"/>
                  </a:cubicBezTo>
                  <a:lnTo>
                    <a:pt x="798294" y="1216974"/>
                  </a:lnTo>
                  <a:cubicBezTo>
                    <a:pt x="798294" y="1288917"/>
                    <a:pt x="739972" y="1347239"/>
                    <a:pt x="668028" y="1347239"/>
                  </a:cubicBezTo>
                  <a:lnTo>
                    <a:pt x="130266" y="1347239"/>
                  </a:lnTo>
                  <a:cubicBezTo>
                    <a:pt x="58322" y="1347239"/>
                    <a:pt x="0" y="1288917"/>
                    <a:pt x="0" y="1216974"/>
                  </a:cubicBezTo>
                  <a:lnTo>
                    <a:pt x="0" y="130266"/>
                  </a:lnTo>
                  <a:cubicBezTo>
                    <a:pt x="0" y="58322"/>
                    <a:pt x="58322" y="0"/>
                    <a:pt x="1302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98294" cy="138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872728" y="3292447"/>
            <a:ext cx="4292683" cy="530942"/>
            <a:chOff x="0" y="0"/>
            <a:chExt cx="1304860" cy="16139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4860" cy="161392"/>
            </a:xfrm>
            <a:custGeom>
              <a:avLst/>
              <a:gdLst/>
              <a:ahLst/>
              <a:cxnLst/>
              <a:rect l="l" t="t" r="r" b="b"/>
              <a:pathLst>
                <a:path w="1304860" h="161392">
                  <a:moveTo>
                    <a:pt x="59516" y="0"/>
                  </a:moveTo>
                  <a:lnTo>
                    <a:pt x="1245344" y="0"/>
                  </a:lnTo>
                  <a:cubicBezTo>
                    <a:pt x="1278214" y="0"/>
                    <a:pt x="1304860" y="26646"/>
                    <a:pt x="1304860" y="59516"/>
                  </a:cubicBezTo>
                  <a:lnTo>
                    <a:pt x="1304860" y="101876"/>
                  </a:lnTo>
                  <a:cubicBezTo>
                    <a:pt x="1304860" y="117661"/>
                    <a:pt x="1298590" y="132799"/>
                    <a:pt x="1287429" y="143960"/>
                  </a:cubicBezTo>
                  <a:cubicBezTo>
                    <a:pt x="1276267" y="155122"/>
                    <a:pt x="1261129" y="161392"/>
                    <a:pt x="1245344" y="161392"/>
                  </a:cubicBezTo>
                  <a:lnTo>
                    <a:pt x="59516" y="161392"/>
                  </a:lnTo>
                  <a:cubicBezTo>
                    <a:pt x="26646" y="161392"/>
                    <a:pt x="0" y="134746"/>
                    <a:pt x="0" y="101876"/>
                  </a:cubicBezTo>
                  <a:lnTo>
                    <a:pt x="0" y="59516"/>
                  </a:lnTo>
                  <a:cubicBezTo>
                    <a:pt x="0" y="26646"/>
                    <a:pt x="26646" y="0"/>
                    <a:pt x="59516" y="0"/>
                  </a:cubicBezTo>
                  <a:close/>
                </a:path>
              </a:pathLst>
            </a:custGeom>
            <a:solidFill>
              <a:srgbClr val="22376C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304860" cy="199492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감성 분석 라이브러리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26927" y="3996820"/>
            <a:ext cx="4584285" cy="1706143"/>
            <a:chOff x="0" y="0"/>
            <a:chExt cx="1480997" cy="5511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80997" cy="551186"/>
            </a:xfrm>
            <a:custGeom>
              <a:avLst/>
              <a:gdLst/>
              <a:ahLst/>
              <a:cxnLst/>
              <a:rect l="l" t="t" r="r" b="b"/>
              <a:pathLst>
                <a:path w="1480997" h="551186">
                  <a:moveTo>
                    <a:pt x="55730" y="0"/>
                  </a:moveTo>
                  <a:lnTo>
                    <a:pt x="1425267" y="0"/>
                  </a:lnTo>
                  <a:cubicBezTo>
                    <a:pt x="1440047" y="0"/>
                    <a:pt x="1454222" y="5872"/>
                    <a:pt x="1464674" y="16323"/>
                  </a:cubicBezTo>
                  <a:cubicBezTo>
                    <a:pt x="1475125" y="26774"/>
                    <a:pt x="1480997" y="40950"/>
                    <a:pt x="1480997" y="55730"/>
                  </a:cubicBezTo>
                  <a:lnTo>
                    <a:pt x="1480997" y="495455"/>
                  </a:lnTo>
                  <a:cubicBezTo>
                    <a:pt x="1480997" y="510236"/>
                    <a:pt x="1475125" y="524411"/>
                    <a:pt x="1464674" y="534863"/>
                  </a:cubicBezTo>
                  <a:cubicBezTo>
                    <a:pt x="1454222" y="545314"/>
                    <a:pt x="1440047" y="551186"/>
                    <a:pt x="1425267" y="551186"/>
                  </a:cubicBezTo>
                  <a:lnTo>
                    <a:pt x="55730" y="551186"/>
                  </a:lnTo>
                  <a:cubicBezTo>
                    <a:pt x="40950" y="551186"/>
                    <a:pt x="26774" y="545314"/>
                    <a:pt x="16323" y="534863"/>
                  </a:cubicBezTo>
                  <a:cubicBezTo>
                    <a:pt x="5872" y="524411"/>
                    <a:pt x="0" y="510236"/>
                    <a:pt x="0" y="495455"/>
                  </a:cubicBezTo>
                  <a:lnTo>
                    <a:pt x="0" y="55730"/>
                  </a:lnTo>
                  <a:cubicBezTo>
                    <a:pt x="0" y="40950"/>
                    <a:pt x="5872" y="26774"/>
                    <a:pt x="16323" y="16323"/>
                  </a:cubicBezTo>
                  <a:cubicBezTo>
                    <a:pt x="26774" y="5872"/>
                    <a:pt x="40950" y="0"/>
                    <a:pt x="5573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480997" cy="589286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864061" y="4471255"/>
            <a:ext cx="4301350" cy="63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752" lvl="1" indent="-200876" algn="l">
              <a:lnSpc>
                <a:spcPts val="1600"/>
              </a:lnSpc>
              <a:buFont typeface="Arial"/>
              <a:buChar char="•"/>
            </a:pPr>
            <a:r>
              <a:rPr lang="en-US" sz="186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sentiment 이용</a:t>
            </a:r>
          </a:p>
          <a:p>
            <a:pPr algn="l">
              <a:lnSpc>
                <a:spcPts val="1600"/>
              </a:lnSpc>
            </a:pPr>
            <a:endParaRPr lang="en-US" sz="186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Cabin"/>
              <a:sym typeface="Cabin"/>
            </a:endParaRPr>
          </a:p>
          <a:p>
            <a:pPr marL="401752" lvl="1" indent="-200876" algn="l">
              <a:lnSpc>
                <a:spcPts val="1600"/>
              </a:lnSpc>
              <a:buFont typeface="Arial"/>
              <a:buChar char="•"/>
            </a:pPr>
            <a:r>
              <a:rPr lang="en-US" sz="186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DistilBERT</a:t>
            </a:r>
          </a:p>
        </p:txBody>
      </p:sp>
      <p:grpSp>
        <p:nvGrpSpPr>
          <p:cNvPr id="29" name="Group 29"/>
          <p:cNvGrpSpPr/>
          <p:nvPr/>
        </p:nvGrpSpPr>
        <p:grpSpPr>
          <a:xfrm rot="5291053">
            <a:off x="3798512" y="6096293"/>
            <a:ext cx="441116" cy="282092"/>
            <a:chOff x="0" y="0"/>
            <a:chExt cx="983279" cy="62880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83279" cy="628803"/>
            </a:xfrm>
            <a:custGeom>
              <a:avLst/>
              <a:gdLst/>
              <a:ahLst/>
              <a:cxnLst/>
              <a:rect l="l" t="t" r="r" b="b"/>
              <a:pathLst>
                <a:path w="983279" h="628803">
                  <a:moveTo>
                    <a:pt x="983279" y="314402"/>
                  </a:moveTo>
                  <a:lnTo>
                    <a:pt x="576879" y="0"/>
                  </a:lnTo>
                  <a:lnTo>
                    <a:pt x="576879" y="203200"/>
                  </a:lnTo>
                  <a:lnTo>
                    <a:pt x="0" y="203200"/>
                  </a:lnTo>
                  <a:lnTo>
                    <a:pt x="0" y="425603"/>
                  </a:lnTo>
                  <a:lnTo>
                    <a:pt x="576879" y="425603"/>
                  </a:lnTo>
                  <a:lnTo>
                    <a:pt x="576879" y="628803"/>
                  </a:lnTo>
                  <a:lnTo>
                    <a:pt x="983279" y="314402"/>
                  </a:ln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165100"/>
              <a:ext cx="881679" cy="260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4489870" y="3703441"/>
            <a:ext cx="2913207" cy="612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764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기간 : 2016.01.01. ~ 2025.01.31.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368063" y="3333476"/>
            <a:ext cx="2146342" cy="530942"/>
            <a:chOff x="0" y="0"/>
            <a:chExt cx="652430" cy="16139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52430" cy="161392"/>
            </a:xfrm>
            <a:custGeom>
              <a:avLst/>
              <a:gdLst/>
              <a:ahLst/>
              <a:cxnLst/>
              <a:rect l="l" t="t" r="r" b="b"/>
              <a:pathLst>
                <a:path w="652430" h="161392">
                  <a:moveTo>
                    <a:pt x="80696" y="0"/>
                  </a:moveTo>
                  <a:lnTo>
                    <a:pt x="571734" y="0"/>
                  </a:lnTo>
                  <a:cubicBezTo>
                    <a:pt x="616301" y="0"/>
                    <a:pt x="652430" y="36129"/>
                    <a:pt x="652430" y="80696"/>
                  </a:cubicBezTo>
                  <a:lnTo>
                    <a:pt x="652430" y="80696"/>
                  </a:lnTo>
                  <a:cubicBezTo>
                    <a:pt x="652430" y="102098"/>
                    <a:pt x="643928" y="122623"/>
                    <a:pt x="628795" y="137757"/>
                  </a:cubicBezTo>
                  <a:cubicBezTo>
                    <a:pt x="613661" y="152890"/>
                    <a:pt x="593136" y="161392"/>
                    <a:pt x="571734" y="161392"/>
                  </a:cubicBezTo>
                  <a:lnTo>
                    <a:pt x="80696" y="161392"/>
                  </a:lnTo>
                  <a:cubicBezTo>
                    <a:pt x="36129" y="161392"/>
                    <a:pt x="0" y="125263"/>
                    <a:pt x="0" y="80696"/>
                  </a:cubicBezTo>
                  <a:lnTo>
                    <a:pt x="0" y="80696"/>
                  </a:lnTo>
                  <a:cubicBezTo>
                    <a:pt x="0" y="36129"/>
                    <a:pt x="36129" y="0"/>
                    <a:pt x="80696" y="0"/>
                  </a:cubicBezTo>
                  <a:close/>
                </a:path>
              </a:pathLst>
            </a:custGeom>
            <a:solidFill>
              <a:srgbClr val="22376C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652430" cy="199492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뉴스 데이터셋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9368063" y="4195119"/>
            <a:ext cx="8035014" cy="2415421"/>
          </a:xfrm>
          <a:custGeom>
            <a:avLst/>
            <a:gdLst/>
            <a:ahLst/>
            <a:cxnLst/>
            <a:rect l="l" t="t" r="r" b="b"/>
            <a:pathLst>
              <a:path w="8035014" h="2415421">
                <a:moveTo>
                  <a:pt x="0" y="0"/>
                </a:moveTo>
                <a:lnTo>
                  <a:pt x="8035014" y="0"/>
                </a:lnTo>
                <a:lnTo>
                  <a:pt x="8035014" y="2415421"/>
                </a:lnTo>
                <a:lnTo>
                  <a:pt x="0" y="241542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 rot="5400000">
            <a:off x="2499225" y="5766701"/>
            <a:ext cx="3031023" cy="5115299"/>
            <a:chOff x="0" y="0"/>
            <a:chExt cx="798294" cy="134723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8294" cy="1347239"/>
            </a:xfrm>
            <a:custGeom>
              <a:avLst/>
              <a:gdLst/>
              <a:ahLst/>
              <a:cxnLst/>
              <a:rect l="l" t="t" r="r" b="b"/>
              <a:pathLst>
                <a:path w="798294" h="1347239">
                  <a:moveTo>
                    <a:pt x="130266" y="0"/>
                  </a:moveTo>
                  <a:lnTo>
                    <a:pt x="668028" y="0"/>
                  </a:lnTo>
                  <a:cubicBezTo>
                    <a:pt x="702577" y="0"/>
                    <a:pt x="735711" y="13724"/>
                    <a:pt x="760140" y="38154"/>
                  </a:cubicBezTo>
                  <a:cubicBezTo>
                    <a:pt x="784570" y="62583"/>
                    <a:pt x="798294" y="95717"/>
                    <a:pt x="798294" y="130266"/>
                  </a:cubicBezTo>
                  <a:lnTo>
                    <a:pt x="798294" y="1216974"/>
                  </a:lnTo>
                  <a:cubicBezTo>
                    <a:pt x="798294" y="1288917"/>
                    <a:pt x="739972" y="1347239"/>
                    <a:pt x="668028" y="1347239"/>
                  </a:cubicBezTo>
                  <a:lnTo>
                    <a:pt x="130266" y="1347239"/>
                  </a:lnTo>
                  <a:cubicBezTo>
                    <a:pt x="58322" y="1347239"/>
                    <a:pt x="0" y="1288917"/>
                    <a:pt x="0" y="1216974"/>
                  </a:cubicBezTo>
                  <a:lnTo>
                    <a:pt x="0" y="130266"/>
                  </a:lnTo>
                  <a:cubicBezTo>
                    <a:pt x="0" y="58322"/>
                    <a:pt x="58322" y="0"/>
                    <a:pt x="1302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798294" cy="138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851614" y="7052121"/>
            <a:ext cx="4292683" cy="530942"/>
            <a:chOff x="0" y="0"/>
            <a:chExt cx="1304860" cy="16139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04860" cy="161392"/>
            </a:xfrm>
            <a:custGeom>
              <a:avLst/>
              <a:gdLst/>
              <a:ahLst/>
              <a:cxnLst/>
              <a:rect l="l" t="t" r="r" b="b"/>
              <a:pathLst>
                <a:path w="1304860" h="161392">
                  <a:moveTo>
                    <a:pt x="59516" y="0"/>
                  </a:moveTo>
                  <a:lnTo>
                    <a:pt x="1245344" y="0"/>
                  </a:lnTo>
                  <a:cubicBezTo>
                    <a:pt x="1278214" y="0"/>
                    <a:pt x="1304860" y="26646"/>
                    <a:pt x="1304860" y="59516"/>
                  </a:cubicBezTo>
                  <a:lnTo>
                    <a:pt x="1304860" y="101876"/>
                  </a:lnTo>
                  <a:cubicBezTo>
                    <a:pt x="1304860" y="117661"/>
                    <a:pt x="1298590" y="132799"/>
                    <a:pt x="1287429" y="143960"/>
                  </a:cubicBezTo>
                  <a:cubicBezTo>
                    <a:pt x="1276267" y="155122"/>
                    <a:pt x="1261129" y="161392"/>
                    <a:pt x="1245344" y="161392"/>
                  </a:cubicBezTo>
                  <a:lnTo>
                    <a:pt x="59516" y="161392"/>
                  </a:lnTo>
                  <a:cubicBezTo>
                    <a:pt x="26646" y="161392"/>
                    <a:pt x="0" y="134746"/>
                    <a:pt x="0" y="101876"/>
                  </a:cubicBezTo>
                  <a:lnTo>
                    <a:pt x="0" y="59516"/>
                  </a:lnTo>
                  <a:cubicBezTo>
                    <a:pt x="0" y="26646"/>
                    <a:pt x="26646" y="0"/>
                    <a:pt x="59516" y="0"/>
                  </a:cubicBezTo>
                  <a:close/>
                </a:path>
              </a:pathLst>
            </a:custGeom>
            <a:solidFill>
              <a:srgbClr val="22376C"/>
            </a:solidFill>
            <a:ln cap="rnd">
              <a:noFill/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304860" cy="199492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점수 계산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705813" y="7756495"/>
            <a:ext cx="4584285" cy="1706143"/>
            <a:chOff x="0" y="0"/>
            <a:chExt cx="1480997" cy="55118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480997" cy="551186"/>
            </a:xfrm>
            <a:custGeom>
              <a:avLst/>
              <a:gdLst/>
              <a:ahLst/>
              <a:cxnLst/>
              <a:rect l="l" t="t" r="r" b="b"/>
              <a:pathLst>
                <a:path w="1480997" h="551186">
                  <a:moveTo>
                    <a:pt x="55730" y="0"/>
                  </a:moveTo>
                  <a:lnTo>
                    <a:pt x="1425267" y="0"/>
                  </a:lnTo>
                  <a:cubicBezTo>
                    <a:pt x="1440047" y="0"/>
                    <a:pt x="1454222" y="5872"/>
                    <a:pt x="1464674" y="16323"/>
                  </a:cubicBezTo>
                  <a:cubicBezTo>
                    <a:pt x="1475125" y="26774"/>
                    <a:pt x="1480997" y="40950"/>
                    <a:pt x="1480997" y="55730"/>
                  </a:cubicBezTo>
                  <a:lnTo>
                    <a:pt x="1480997" y="495455"/>
                  </a:lnTo>
                  <a:cubicBezTo>
                    <a:pt x="1480997" y="510236"/>
                    <a:pt x="1475125" y="524411"/>
                    <a:pt x="1464674" y="534863"/>
                  </a:cubicBezTo>
                  <a:cubicBezTo>
                    <a:pt x="1454222" y="545314"/>
                    <a:pt x="1440047" y="551186"/>
                    <a:pt x="1425267" y="551186"/>
                  </a:cubicBezTo>
                  <a:lnTo>
                    <a:pt x="55730" y="551186"/>
                  </a:lnTo>
                  <a:cubicBezTo>
                    <a:pt x="40950" y="551186"/>
                    <a:pt x="26774" y="545314"/>
                    <a:pt x="16323" y="534863"/>
                  </a:cubicBezTo>
                  <a:cubicBezTo>
                    <a:pt x="5872" y="524411"/>
                    <a:pt x="0" y="510236"/>
                    <a:pt x="0" y="495455"/>
                  </a:cubicBezTo>
                  <a:lnTo>
                    <a:pt x="0" y="55730"/>
                  </a:lnTo>
                  <a:cubicBezTo>
                    <a:pt x="0" y="40950"/>
                    <a:pt x="5872" y="26774"/>
                    <a:pt x="16323" y="16323"/>
                  </a:cubicBezTo>
                  <a:cubicBezTo>
                    <a:pt x="26774" y="5872"/>
                    <a:pt x="40950" y="0"/>
                    <a:pt x="5573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480997" cy="589286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842947" y="8230929"/>
            <a:ext cx="4301350" cy="63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752" lvl="1" indent="-200876" algn="l">
              <a:lnSpc>
                <a:spcPts val="1600"/>
              </a:lnSpc>
              <a:buFont typeface="Arial"/>
              <a:buChar char="•"/>
            </a:pPr>
            <a:r>
              <a:rPr lang="en-US" sz="186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-1.0 ~ 1.0 사잇값</a:t>
            </a:r>
          </a:p>
          <a:p>
            <a:pPr algn="l">
              <a:lnSpc>
                <a:spcPts val="1600"/>
              </a:lnSpc>
            </a:pPr>
            <a:endParaRPr lang="en-US" sz="186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Cabin"/>
              <a:sym typeface="Cabin"/>
            </a:endParaRPr>
          </a:p>
          <a:p>
            <a:pPr marL="401752" lvl="1" indent="-200876" algn="l">
              <a:lnSpc>
                <a:spcPts val="1600"/>
              </a:lnSpc>
              <a:buFont typeface="Arial"/>
              <a:buChar char="•"/>
            </a:pPr>
            <a:r>
              <a:rPr lang="en-US" sz="186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뉴스 일자의 감성 분석 점수 평균값</a:t>
            </a:r>
          </a:p>
        </p:txBody>
      </p:sp>
      <p:sp>
        <p:nvSpPr>
          <p:cNvPr id="47" name="AutoShape 47"/>
          <p:cNvSpPr/>
          <p:nvPr/>
        </p:nvSpPr>
        <p:spPr>
          <a:xfrm>
            <a:off x="829673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8" name="Group 48"/>
          <p:cNvGrpSpPr/>
          <p:nvPr/>
        </p:nvGrpSpPr>
        <p:grpSpPr>
          <a:xfrm>
            <a:off x="389868" y="1985262"/>
            <a:ext cx="890951" cy="890951"/>
            <a:chOff x="0" y="0"/>
            <a:chExt cx="1187935" cy="1187935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52" name="Freeform 52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3" name="TextBox 53"/>
          <p:cNvSpPr txBox="1"/>
          <p:nvPr/>
        </p:nvSpPr>
        <p:spPr>
          <a:xfrm>
            <a:off x="1460227" y="221579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감성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수행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8916916" y="2341545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5" name="Group 55"/>
          <p:cNvGrpSpPr/>
          <p:nvPr/>
        </p:nvGrpSpPr>
        <p:grpSpPr>
          <a:xfrm>
            <a:off x="8477111" y="1996558"/>
            <a:ext cx="890951" cy="890951"/>
            <a:chOff x="0" y="0"/>
            <a:chExt cx="1187935" cy="1187935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59" name="Freeform 59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0" name="TextBox 60"/>
          <p:cNvSpPr txBox="1"/>
          <p:nvPr/>
        </p:nvSpPr>
        <p:spPr>
          <a:xfrm>
            <a:off x="9701835" y="221579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확인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2-2)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과정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전처리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90608" y="9727640"/>
            <a:ext cx="298160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2-3)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비교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GRU vs LSTM</a:t>
            </a: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5553118" y="3244439"/>
            <a:ext cx="2337226" cy="2696687"/>
            <a:chOff x="0" y="0"/>
            <a:chExt cx="615566" cy="7102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5566" cy="710239"/>
            </a:xfrm>
            <a:custGeom>
              <a:avLst/>
              <a:gdLst/>
              <a:ahLst/>
              <a:cxnLst/>
              <a:rect l="l" t="t" r="r" b="b"/>
              <a:pathLst>
                <a:path w="615566" h="710239">
                  <a:moveTo>
                    <a:pt x="168934" y="0"/>
                  </a:moveTo>
                  <a:lnTo>
                    <a:pt x="446631" y="0"/>
                  </a:lnTo>
                  <a:cubicBezTo>
                    <a:pt x="491435" y="0"/>
                    <a:pt x="534405" y="17798"/>
                    <a:pt x="566086" y="49480"/>
                  </a:cubicBezTo>
                  <a:cubicBezTo>
                    <a:pt x="597767" y="81161"/>
                    <a:pt x="615566" y="124130"/>
                    <a:pt x="615566" y="168934"/>
                  </a:cubicBezTo>
                  <a:lnTo>
                    <a:pt x="615566" y="541304"/>
                  </a:lnTo>
                  <a:cubicBezTo>
                    <a:pt x="615566" y="634604"/>
                    <a:pt x="539931" y="710239"/>
                    <a:pt x="446631" y="710239"/>
                  </a:cubicBezTo>
                  <a:lnTo>
                    <a:pt x="168934" y="710239"/>
                  </a:lnTo>
                  <a:cubicBezTo>
                    <a:pt x="124130" y="710239"/>
                    <a:pt x="81161" y="692440"/>
                    <a:pt x="49480" y="660759"/>
                  </a:cubicBezTo>
                  <a:cubicBezTo>
                    <a:pt x="17798" y="629078"/>
                    <a:pt x="0" y="586108"/>
                    <a:pt x="0" y="541304"/>
                  </a:cubicBezTo>
                  <a:lnTo>
                    <a:pt x="0" y="168934"/>
                  </a:lnTo>
                  <a:cubicBezTo>
                    <a:pt x="0" y="124130"/>
                    <a:pt x="17798" y="81161"/>
                    <a:pt x="49480" y="49480"/>
                  </a:cubicBezTo>
                  <a:cubicBezTo>
                    <a:pt x="81161" y="17798"/>
                    <a:pt x="124130" y="0"/>
                    <a:pt x="1689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15566" cy="74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29464" y="3605542"/>
            <a:ext cx="2383468" cy="530959"/>
            <a:chOff x="0" y="0"/>
            <a:chExt cx="724510" cy="16139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4510" cy="161397"/>
            </a:xfrm>
            <a:custGeom>
              <a:avLst/>
              <a:gdLst/>
              <a:ahLst/>
              <a:cxnLst/>
              <a:rect l="l" t="t" r="r" b="b"/>
              <a:pathLst>
                <a:path w="724510" h="161397">
                  <a:moveTo>
                    <a:pt x="80699" y="0"/>
                  </a:moveTo>
                  <a:lnTo>
                    <a:pt x="643812" y="0"/>
                  </a:lnTo>
                  <a:cubicBezTo>
                    <a:pt x="688380" y="0"/>
                    <a:pt x="724510" y="36130"/>
                    <a:pt x="724510" y="80699"/>
                  </a:cubicBezTo>
                  <a:lnTo>
                    <a:pt x="724510" y="80699"/>
                  </a:lnTo>
                  <a:cubicBezTo>
                    <a:pt x="724510" y="125267"/>
                    <a:pt x="688380" y="161397"/>
                    <a:pt x="643812" y="161397"/>
                  </a:cubicBezTo>
                  <a:lnTo>
                    <a:pt x="80699" y="161397"/>
                  </a:lnTo>
                  <a:cubicBezTo>
                    <a:pt x="36130" y="161397"/>
                    <a:pt x="0" y="125267"/>
                    <a:pt x="0" y="80699"/>
                  </a:cubicBezTo>
                  <a:lnTo>
                    <a:pt x="0" y="80699"/>
                  </a:lnTo>
                  <a:cubicBezTo>
                    <a:pt x="0" y="36130"/>
                    <a:pt x="36130" y="0"/>
                    <a:pt x="80699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24510" cy="199497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train set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554356" y="4253124"/>
            <a:ext cx="2358575" cy="1132455"/>
            <a:chOff x="0" y="0"/>
            <a:chExt cx="761960" cy="3658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1960" cy="365850"/>
            </a:xfrm>
            <a:custGeom>
              <a:avLst/>
              <a:gdLst/>
              <a:ahLst/>
              <a:cxnLst/>
              <a:rect l="l" t="t" r="r" b="b"/>
              <a:pathLst>
                <a:path w="761960" h="365850">
                  <a:moveTo>
                    <a:pt x="108321" y="0"/>
                  </a:moveTo>
                  <a:lnTo>
                    <a:pt x="653639" y="0"/>
                  </a:lnTo>
                  <a:cubicBezTo>
                    <a:pt x="682368" y="0"/>
                    <a:pt x="709919" y="11412"/>
                    <a:pt x="730234" y="31727"/>
                  </a:cubicBezTo>
                  <a:cubicBezTo>
                    <a:pt x="750548" y="52041"/>
                    <a:pt x="761960" y="79593"/>
                    <a:pt x="761960" y="108321"/>
                  </a:cubicBezTo>
                  <a:lnTo>
                    <a:pt x="761960" y="257529"/>
                  </a:lnTo>
                  <a:cubicBezTo>
                    <a:pt x="761960" y="317353"/>
                    <a:pt x="713463" y="365850"/>
                    <a:pt x="653639" y="365850"/>
                  </a:cubicBezTo>
                  <a:lnTo>
                    <a:pt x="108321" y="365850"/>
                  </a:lnTo>
                  <a:cubicBezTo>
                    <a:pt x="79593" y="365850"/>
                    <a:pt x="52041" y="354438"/>
                    <a:pt x="31727" y="334124"/>
                  </a:cubicBezTo>
                  <a:cubicBezTo>
                    <a:pt x="11412" y="313810"/>
                    <a:pt x="0" y="286258"/>
                    <a:pt x="0" y="257529"/>
                  </a:cubicBezTo>
                  <a:lnTo>
                    <a:pt x="0" y="108321"/>
                  </a:lnTo>
                  <a:cubicBezTo>
                    <a:pt x="0" y="79593"/>
                    <a:pt x="11412" y="52041"/>
                    <a:pt x="31727" y="31727"/>
                  </a:cubicBezTo>
                  <a:cubicBezTo>
                    <a:pt x="52041" y="11412"/>
                    <a:pt x="79593" y="0"/>
                    <a:pt x="10832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761960" cy="403950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5553118" y="5994068"/>
            <a:ext cx="2337226" cy="2696687"/>
            <a:chOff x="0" y="0"/>
            <a:chExt cx="615566" cy="71023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15566" cy="710239"/>
            </a:xfrm>
            <a:custGeom>
              <a:avLst/>
              <a:gdLst/>
              <a:ahLst/>
              <a:cxnLst/>
              <a:rect l="l" t="t" r="r" b="b"/>
              <a:pathLst>
                <a:path w="615566" h="710239">
                  <a:moveTo>
                    <a:pt x="168934" y="0"/>
                  </a:moveTo>
                  <a:lnTo>
                    <a:pt x="446631" y="0"/>
                  </a:lnTo>
                  <a:cubicBezTo>
                    <a:pt x="491435" y="0"/>
                    <a:pt x="534405" y="17798"/>
                    <a:pt x="566086" y="49480"/>
                  </a:cubicBezTo>
                  <a:cubicBezTo>
                    <a:pt x="597767" y="81161"/>
                    <a:pt x="615566" y="124130"/>
                    <a:pt x="615566" y="168934"/>
                  </a:cubicBezTo>
                  <a:lnTo>
                    <a:pt x="615566" y="541304"/>
                  </a:lnTo>
                  <a:cubicBezTo>
                    <a:pt x="615566" y="634604"/>
                    <a:pt x="539931" y="710239"/>
                    <a:pt x="446631" y="710239"/>
                  </a:cubicBezTo>
                  <a:lnTo>
                    <a:pt x="168934" y="710239"/>
                  </a:lnTo>
                  <a:cubicBezTo>
                    <a:pt x="124130" y="710239"/>
                    <a:pt x="81161" y="692440"/>
                    <a:pt x="49480" y="660759"/>
                  </a:cubicBezTo>
                  <a:cubicBezTo>
                    <a:pt x="17798" y="629078"/>
                    <a:pt x="0" y="586108"/>
                    <a:pt x="0" y="541304"/>
                  </a:cubicBezTo>
                  <a:lnTo>
                    <a:pt x="0" y="168934"/>
                  </a:lnTo>
                  <a:cubicBezTo>
                    <a:pt x="0" y="124130"/>
                    <a:pt x="17798" y="81161"/>
                    <a:pt x="49480" y="49480"/>
                  </a:cubicBezTo>
                  <a:cubicBezTo>
                    <a:pt x="81161" y="17798"/>
                    <a:pt x="124130" y="0"/>
                    <a:pt x="1689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615566" cy="74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527058" y="6355171"/>
            <a:ext cx="2383468" cy="530959"/>
            <a:chOff x="0" y="0"/>
            <a:chExt cx="724510" cy="16139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24510" cy="161397"/>
            </a:xfrm>
            <a:custGeom>
              <a:avLst/>
              <a:gdLst/>
              <a:ahLst/>
              <a:cxnLst/>
              <a:rect l="l" t="t" r="r" b="b"/>
              <a:pathLst>
                <a:path w="724510" h="161397">
                  <a:moveTo>
                    <a:pt x="80699" y="0"/>
                  </a:moveTo>
                  <a:lnTo>
                    <a:pt x="643812" y="0"/>
                  </a:lnTo>
                  <a:cubicBezTo>
                    <a:pt x="688380" y="0"/>
                    <a:pt x="724510" y="36130"/>
                    <a:pt x="724510" y="80699"/>
                  </a:cubicBezTo>
                  <a:lnTo>
                    <a:pt x="724510" y="80699"/>
                  </a:lnTo>
                  <a:cubicBezTo>
                    <a:pt x="724510" y="125267"/>
                    <a:pt x="688380" y="161397"/>
                    <a:pt x="643812" y="161397"/>
                  </a:cubicBezTo>
                  <a:lnTo>
                    <a:pt x="80699" y="161397"/>
                  </a:lnTo>
                  <a:cubicBezTo>
                    <a:pt x="36130" y="161397"/>
                    <a:pt x="0" y="125267"/>
                    <a:pt x="0" y="80699"/>
                  </a:cubicBezTo>
                  <a:lnTo>
                    <a:pt x="0" y="80699"/>
                  </a:lnTo>
                  <a:cubicBezTo>
                    <a:pt x="0" y="36130"/>
                    <a:pt x="36130" y="0"/>
                    <a:pt x="80699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724510" cy="199497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test set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551950" y="7002753"/>
            <a:ext cx="2358575" cy="1224031"/>
            <a:chOff x="0" y="0"/>
            <a:chExt cx="761960" cy="39543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61960" cy="395435"/>
            </a:xfrm>
            <a:custGeom>
              <a:avLst/>
              <a:gdLst/>
              <a:ahLst/>
              <a:cxnLst/>
              <a:rect l="l" t="t" r="r" b="b"/>
              <a:pathLst>
                <a:path w="761960" h="395435">
                  <a:moveTo>
                    <a:pt x="108321" y="0"/>
                  </a:moveTo>
                  <a:lnTo>
                    <a:pt x="653639" y="0"/>
                  </a:lnTo>
                  <a:cubicBezTo>
                    <a:pt x="682368" y="0"/>
                    <a:pt x="709919" y="11412"/>
                    <a:pt x="730234" y="31727"/>
                  </a:cubicBezTo>
                  <a:cubicBezTo>
                    <a:pt x="750548" y="52041"/>
                    <a:pt x="761960" y="79593"/>
                    <a:pt x="761960" y="108321"/>
                  </a:cubicBezTo>
                  <a:lnTo>
                    <a:pt x="761960" y="287114"/>
                  </a:lnTo>
                  <a:cubicBezTo>
                    <a:pt x="761960" y="346938"/>
                    <a:pt x="713463" y="395435"/>
                    <a:pt x="653639" y="395435"/>
                  </a:cubicBezTo>
                  <a:lnTo>
                    <a:pt x="108321" y="395435"/>
                  </a:lnTo>
                  <a:cubicBezTo>
                    <a:pt x="79593" y="395435"/>
                    <a:pt x="52041" y="384023"/>
                    <a:pt x="31727" y="363708"/>
                  </a:cubicBezTo>
                  <a:cubicBezTo>
                    <a:pt x="11412" y="343394"/>
                    <a:pt x="0" y="315842"/>
                    <a:pt x="0" y="287114"/>
                  </a:cubicBezTo>
                  <a:lnTo>
                    <a:pt x="0" y="108321"/>
                  </a:lnTo>
                  <a:cubicBezTo>
                    <a:pt x="0" y="79593"/>
                    <a:pt x="11412" y="52041"/>
                    <a:pt x="31727" y="31727"/>
                  </a:cubicBezTo>
                  <a:cubicBezTo>
                    <a:pt x="52041" y="11412"/>
                    <a:pt x="79593" y="0"/>
                    <a:pt x="10832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761960" cy="433535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 rot="5400000">
            <a:off x="8853879" y="4150684"/>
            <a:ext cx="5086855" cy="3633827"/>
            <a:chOff x="0" y="0"/>
            <a:chExt cx="1339748" cy="95705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339748" cy="957057"/>
            </a:xfrm>
            <a:custGeom>
              <a:avLst/>
              <a:gdLst/>
              <a:ahLst/>
              <a:cxnLst/>
              <a:rect l="l" t="t" r="r" b="b"/>
              <a:pathLst>
                <a:path w="1339748" h="957057">
                  <a:moveTo>
                    <a:pt x="77619" y="0"/>
                  </a:moveTo>
                  <a:lnTo>
                    <a:pt x="1262128" y="0"/>
                  </a:lnTo>
                  <a:cubicBezTo>
                    <a:pt x="1282714" y="0"/>
                    <a:pt x="1302457" y="8178"/>
                    <a:pt x="1317014" y="22734"/>
                  </a:cubicBezTo>
                  <a:cubicBezTo>
                    <a:pt x="1331570" y="37291"/>
                    <a:pt x="1339748" y="57033"/>
                    <a:pt x="1339748" y="77619"/>
                  </a:cubicBezTo>
                  <a:lnTo>
                    <a:pt x="1339748" y="879438"/>
                  </a:lnTo>
                  <a:cubicBezTo>
                    <a:pt x="1339748" y="922306"/>
                    <a:pt x="1304997" y="957057"/>
                    <a:pt x="1262128" y="957057"/>
                  </a:cubicBezTo>
                  <a:lnTo>
                    <a:pt x="77619" y="957057"/>
                  </a:lnTo>
                  <a:cubicBezTo>
                    <a:pt x="57033" y="957057"/>
                    <a:pt x="37291" y="948880"/>
                    <a:pt x="22734" y="934323"/>
                  </a:cubicBezTo>
                  <a:cubicBezTo>
                    <a:pt x="8178" y="919767"/>
                    <a:pt x="0" y="900024"/>
                    <a:pt x="0" y="879438"/>
                  </a:cubicBezTo>
                  <a:lnTo>
                    <a:pt x="0" y="77619"/>
                  </a:lnTo>
                  <a:cubicBezTo>
                    <a:pt x="0" y="57033"/>
                    <a:pt x="8178" y="37291"/>
                    <a:pt x="22734" y="22734"/>
                  </a:cubicBezTo>
                  <a:cubicBezTo>
                    <a:pt x="37291" y="8178"/>
                    <a:pt x="57033" y="0"/>
                    <a:pt x="776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339748" cy="995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791192" y="3605542"/>
            <a:ext cx="3215700" cy="530959"/>
            <a:chOff x="0" y="0"/>
            <a:chExt cx="977486" cy="16139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77486" cy="161397"/>
            </a:xfrm>
            <a:custGeom>
              <a:avLst/>
              <a:gdLst/>
              <a:ahLst/>
              <a:cxnLst/>
              <a:rect l="l" t="t" r="r" b="b"/>
              <a:pathLst>
                <a:path w="977486" h="161397">
                  <a:moveTo>
                    <a:pt x="79449" y="0"/>
                  </a:moveTo>
                  <a:lnTo>
                    <a:pt x="898038" y="0"/>
                  </a:lnTo>
                  <a:cubicBezTo>
                    <a:pt x="941916" y="0"/>
                    <a:pt x="977486" y="35570"/>
                    <a:pt x="977486" y="79449"/>
                  </a:cubicBezTo>
                  <a:lnTo>
                    <a:pt x="977486" y="81948"/>
                  </a:lnTo>
                  <a:cubicBezTo>
                    <a:pt x="977486" y="125827"/>
                    <a:pt x="941916" y="161397"/>
                    <a:pt x="898038" y="161397"/>
                  </a:cubicBezTo>
                  <a:lnTo>
                    <a:pt x="79449" y="161397"/>
                  </a:lnTo>
                  <a:cubicBezTo>
                    <a:pt x="35570" y="161397"/>
                    <a:pt x="0" y="125827"/>
                    <a:pt x="0" y="81948"/>
                  </a:cubicBezTo>
                  <a:lnTo>
                    <a:pt x="0" y="79449"/>
                  </a:lnTo>
                  <a:cubicBezTo>
                    <a:pt x="0" y="35570"/>
                    <a:pt x="35570" y="0"/>
                    <a:pt x="79449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977486" cy="199497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Hyperparameter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824777" y="4253124"/>
            <a:ext cx="3182115" cy="3973660"/>
            <a:chOff x="0" y="0"/>
            <a:chExt cx="1028013" cy="128372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28013" cy="1283729"/>
            </a:xfrm>
            <a:custGeom>
              <a:avLst/>
              <a:gdLst/>
              <a:ahLst/>
              <a:cxnLst/>
              <a:rect l="l" t="t" r="r" b="b"/>
              <a:pathLst>
                <a:path w="1028013" h="1283729">
                  <a:moveTo>
                    <a:pt x="80287" y="0"/>
                  </a:moveTo>
                  <a:lnTo>
                    <a:pt x="947725" y="0"/>
                  </a:lnTo>
                  <a:cubicBezTo>
                    <a:pt x="969019" y="0"/>
                    <a:pt x="989440" y="8459"/>
                    <a:pt x="1004497" y="23516"/>
                  </a:cubicBezTo>
                  <a:cubicBezTo>
                    <a:pt x="1019554" y="38572"/>
                    <a:pt x="1028013" y="58994"/>
                    <a:pt x="1028013" y="80287"/>
                  </a:cubicBezTo>
                  <a:lnTo>
                    <a:pt x="1028013" y="1203441"/>
                  </a:lnTo>
                  <a:cubicBezTo>
                    <a:pt x="1028013" y="1247783"/>
                    <a:pt x="992067" y="1283729"/>
                    <a:pt x="947725" y="1283729"/>
                  </a:cubicBezTo>
                  <a:lnTo>
                    <a:pt x="80287" y="1283729"/>
                  </a:lnTo>
                  <a:cubicBezTo>
                    <a:pt x="35946" y="1283729"/>
                    <a:pt x="0" y="1247783"/>
                    <a:pt x="0" y="1203441"/>
                  </a:cubicBezTo>
                  <a:lnTo>
                    <a:pt x="0" y="80287"/>
                  </a:lnTo>
                  <a:cubicBezTo>
                    <a:pt x="0" y="35946"/>
                    <a:pt x="35946" y="0"/>
                    <a:pt x="8028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28013" cy="1321829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308199" y="5612034"/>
            <a:ext cx="1034068" cy="580604"/>
            <a:chOff x="0" y="0"/>
            <a:chExt cx="1001475" cy="56230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01475" cy="562304"/>
            </a:xfrm>
            <a:custGeom>
              <a:avLst/>
              <a:gdLst/>
              <a:ahLst/>
              <a:cxnLst/>
              <a:rect l="l" t="t" r="r" b="b"/>
              <a:pathLst>
                <a:path w="1001475" h="562304">
                  <a:moveTo>
                    <a:pt x="1001475" y="281152"/>
                  </a:moveTo>
                  <a:lnTo>
                    <a:pt x="595075" y="0"/>
                  </a:lnTo>
                  <a:lnTo>
                    <a:pt x="595075" y="203200"/>
                  </a:lnTo>
                  <a:lnTo>
                    <a:pt x="0" y="203200"/>
                  </a:lnTo>
                  <a:lnTo>
                    <a:pt x="0" y="359104"/>
                  </a:lnTo>
                  <a:lnTo>
                    <a:pt x="595075" y="359104"/>
                  </a:lnTo>
                  <a:lnTo>
                    <a:pt x="595075" y="562304"/>
                  </a:lnTo>
                  <a:lnTo>
                    <a:pt x="1001475" y="281152"/>
                  </a:ln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165100"/>
              <a:ext cx="899875" cy="19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5524652" y="4636858"/>
            <a:ext cx="2388280" cy="34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931" lvl="1" indent="-222466" algn="l">
              <a:lnSpc>
                <a:spcPts val="2885"/>
              </a:lnSpc>
              <a:spcBef>
                <a:spcPct val="0"/>
              </a:spcBef>
              <a:buFont typeface="Arial"/>
              <a:buChar char="•"/>
            </a:pPr>
            <a:r>
              <a:rPr lang="en-US" sz="206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전체 70%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522245" y="7386487"/>
            <a:ext cx="2388280" cy="34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931" lvl="1" indent="-222466" algn="l">
              <a:lnSpc>
                <a:spcPts val="2885"/>
              </a:lnSpc>
              <a:spcBef>
                <a:spcPct val="0"/>
              </a:spcBef>
              <a:buFont typeface="Arial"/>
              <a:buChar char="•"/>
            </a:pPr>
            <a:r>
              <a:rPr lang="en-US" sz="206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전체 30%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918142" y="4895046"/>
            <a:ext cx="3222192" cy="256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931" lvl="1" indent="-222466" algn="l">
              <a:lnSpc>
                <a:spcPts val="2885"/>
              </a:lnSpc>
              <a:buFont typeface="Arial"/>
              <a:buChar char="•"/>
            </a:pPr>
            <a:r>
              <a:rPr lang="en-US" sz="206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은닉층 크기</a:t>
            </a:r>
          </a:p>
          <a:p>
            <a:pPr algn="l">
              <a:lnSpc>
                <a:spcPts val="2885"/>
              </a:lnSpc>
            </a:pPr>
            <a:endParaRPr lang="en-US" sz="2060" b="1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Cabin Bold"/>
              <a:sym typeface="Cabin Bold"/>
            </a:endParaRPr>
          </a:p>
          <a:p>
            <a:pPr marL="444931" lvl="1" indent="-222466" algn="l">
              <a:lnSpc>
                <a:spcPts val="2885"/>
              </a:lnSpc>
              <a:buFont typeface="Arial"/>
              <a:buChar char="•"/>
            </a:pPr>
            <a:r>
              <a:rPr lang="en-US" sz="206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Dropout 비율</a:t>
            </a:r>
          </a:p>
          <a:p>
            <a:pPr algn="l">
              <a:lnSpc>
                <a:spcPts val="2885"/>
              </a:lnSpc>
            </a:pPr>
            <a:endParaRPr lang="en-US" sz="2060" b="1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Cabin Bold"/>
              <a:sym typeface="Cabin Bold"/>
            </a:endParaRPr>
          </a:p>
          <a:p>
            <a:pPr marL="444931" lvl="1" indent="-222466" algn="l">
              <a:lnSpc>
                <a:spcPts val="2885"/>
              </a:lnSpc>
              <a:buFont typeface="Arial"/>
              <a:buChar char="•"/>
            </a:pPr>
            <a:r>
              <a:rPr lang="en-US" sz="206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배치 크기</a:t>
            </a:r>
          </a:p>
          <a:p>
            <a:pPr algn="l">
              <a:lnSpc>
                <a:spcPts val="2885"/>
              </a:lnSpc>
            </a:pPr>
            <a:endParaRPr lang="en-US" sz="2060" b="1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Cabin Bold"/>
              <a:sym typeface="Cabin Bold"/>
            </a:endParaRPr>
          </a:p>
          <a:p>
            <a:pPr marL="444931" lvl="1" indent="-222466" algn="l">
              <a:lnSpc>
                <a:spcPts val="2885"/>
              </a:lnSpc>
              <a:spcBef>
                <a:spcPct val="0"/>
              </a:spcBef>
              <a:buFont typeface="Arial"/>
              <a:buChar char="•"/>
            </a:pPr>
            <a:r>
              <a:rPr lang="en-US" sz="206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학습률</a:t>
            </a:r>
          </a:p>
        </p:txBody>
      </p:sp>
      <p:grpSp>
        <p:nvGrpSpPr>
          <p:cNvPr id="53" name="Group 53"/>
          <p:cNvGrpSpPr/>
          <p:nvPr/>
        </p:nvGrpSpPr>
        <p:grpSpPr>
          <a:xfrm rot="5400000">
            <a:off x="14904268" y="3244439"/>
            <a:ext cx="2337226" cy="2696687"/>
            <a:chOff x="0" y="0"/>
            <a:chExt cx="615566" cy="710239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15566" cy="710239"/>
            </a:xfrm>
            <a:custGeom>
              <a:avLst/>
              <a:gdLst/>
              <a:ahLst/>
              <a:cxnLst/>
              <a:rect l="l" t="t" r="r" b="b"/>
              <a:pathLst>
                <a:path w="615566" h="710239">
                  <a:moveTo>
                    <a:pt x="168934" y="0"/>
                  </a:moveTo>
                  <a:lnTo>
                    <a:pt x="446631" y="0"/>
                  </a:lnTo>
                  <a:cubicBezTo>
                    <a:pt x="491435" y="0"/>
                    <a:pt x="534405" y="17798"/>
                    <a:pt x="566086" y="49480"/>
                  </a:cubicBezTo>
                  <a:cubicBezTo>
                    <a:pt x="597767" y="81161"/>
                    <a:pt x="615566" y="124130"/>
                    <a:pt x="615566" y="168934"/>
                  </a:cubicBezTo>
                  <a:lnTo>
                    <a:pt x="615566" y="541304"/>
                  </a:lnTo>
                  <a:cubicBezTo>
                    <a:pt x="615566" y="634604"/>
                    <a:pt x="539931" y="710239"/>
                    <a:pt x="446631" y="710239"/>
                  </a:cubicBezTo>
                  <a:lnTo>
                    <a:pt x="168934" y="710239"/>
                  </a:lnTo>
                  <a:cubicBezTo>
                    <a:pt x="124130" y="710239"/>
                    <a:pt x="81161" y="692440"/>
                    <a:pt x="49480" y="660759"/>
                  </a:cubicBezTo>
                  <a:cubicBezTo>
                    <a:pt x="17798" y="629078"/>
                    <a:pt x="0" y="586108"/>
                    <a:pt x="0" y="541304"/>
                  </a:cubicBezTo>
                  <a:lnTo>
                    <a:pt x="0" y="168934"/>
                  </a:lnTo>
                  <a:cubicBezTo>
                    <a:pt x="0" y="124130"/>
                    <a:pt x="17798" y="81161"/>
                    <a:pt x="49480" y="49480"/>
                  </a:cubicBezTo>
                  <a:cubicBezTo>
                    <a:pt x="81161" y="17798"/>
                    <a:pt x="124130" y="0"/>
                    <a:pt x="1689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615566" cy="74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4882365" y="3605542"/>
            <a:ext cx="2383468" cy="530959"/>
            <a:chOff x="0" y="0"/>
            <a:chExt cx="724510" cy="16139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24510" cy="161397"/>
            </a:xfrm>
            <a:custGeom>
              <a:avLst/>
              <a:gdLst/>
              <a:ahLst/>
              <a:cxnLst/>
              <a:rect l="l" t="t" r="r" b="b"/>
              <a:pathLst>
                <a:path w="724510" h="161397">
                  <a:moveTo>
                    <a:pt x="80699" y="0"/>
                  </a:moveTo>
                  <a:lnTo>
                    <a:pt x="643812" y="0"/>
                  </a:lnTo>
                  <a:cubicBezTo>
                    <a:pt x="688380" y="0"/>
                    <a:pt x="724510" y="36130"/>
                    <a:pt x="724510" y="80699"/>
                  </a:cubicBezTo>
                  <a:lnTo>
                    <a:pt x="724510" y="80699"/>
                  </a:lnTo>
                  <a:cubicBezTo>
                    <a:pt x="724510" y="125267"/>
                    <a:pt x="688380" y="161397"/>
                    <a:pt x="643812" y="161397"/>
                  </a:cubicBezTo>
                  <a:lnTo>
                    <a:pt x="80699" y="161397"/>
                  </a:lnTo>
                  <a:cubicBezTo>
                    <a:pt x="36130" y="161397"/>
                    <a:pt x="0" y="125267"/>
                    <a:pt x="0" y="80699"/>
                  </a:cubicBezTo>
                  <a:lnTo>
                    <a:pt x="0" y="80699"/>
                  </a:lnTo>
                  <a:cubicBezTo>
                    <a:pt x="0" y="36130"/>
                    <a:pt x="36130" y="0"/>
                    <a:pt x="80699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724510" cy="199497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Activation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907258" y="4253124"/>
            <a:ext cx="2358575" cy="1224031"/>
            <a:chOff x="0" y="0"/>
            <a:chExt cx="761960" cy="39543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61960" cy="395435"/>
            </a:xfrm>
            <a:custGeom>
              <a:avLst/>
              <a:gdLst/>
              <a:ahLst/>
              <a:cxnLst/>
              <a:rect l="l" t="t" r="r" b="b"/>
              <a:pathLst>
                <a:path w="761960" h="395435">
                  <a:moveTo>
                    <a:pt x="108321" y="0"/>
                  </a:moveTo>
                  <a:lnTo>
                    <a:pt x="653639" y="0"/>
                  </a:lnTo>
                  <a:cubicBezTo>
                    <a:pt x="682368" y="0"/>
                    <a:pt x="709919" y="11412"/>
                    <a:pt x="730234" y="31727"/>
                  </a:cubicBezTo>
                  <a:cubicBezTo>
                    <a:pt x="750548" y="52041"/>
                    <a:pt x="761960" y="79593"/>
                    <a:pt x="761960" y="108321"/>
                  </a:cubicBezTo>
                  <a:lnTo>
                    <a:pt x="761960" y="287114"/>
                  </a:lnTo>
                  <a:cubicBezTo>
                    <a:pt x="761960" y="346938"/>
                    <a:pt x="713463" y="395435"/>
                    <a:pt x="653639" y="395435"/>
                  </a:cubicBezTo>
                  <a:lnTo>
                    <a:pt x="108321" y="395435"/>
                  </a:lnTo>
                  <a:cubicBezTo>
                    <a:pt x="79593" y="395435"/>
                    <a:pt x="52041" y="384023"/>
                    <a:pt x="31727" y="363708"/>
                  </a:cubicBezTo>
                  <a:cubicBezTo>
                    <a:pt x="11412" y="343394"/>
                    <a:pt x="0" y="315842"/>
                    <a:pt x="0" y="287114"/>
                  </a:cubicBezTo>
                  <a:lnTo>
                    <a:pt x="0" y="108321"/>
                  </a:lnTo>
                  <a:cubicBezTo>
                    <a:pt x="0" y="79593"/>
                    <a:pt x="11412" y="52041"/>
                    <a:pt x="31727" y="31727"/>
                  </a:cubicBezTo>
                  <a:cubicBezTo>
                    <a:pt x="52041" y="11412"/>
                    <a:pt x="79593" y="0"/>
                    <a:pt x="10832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761960" cy="433535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4877553" y="4636858"/>
            <a:ext cx="2388280" cy="34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931" lvl="1" indent="-222466" algn="l">
              <a:lnSpc>
                <a:spcPts val="2885"/>
              </a:lnSpc>
              <a:spcBef>
                <a:spcPct val="0"/>
              </a:spcBef>
              <a:buFont typeface="Arial"/>
              <a:buChar char="•"/>
            </a:pPr>
            <a:r>
              <a:rPr lang="en-US" sz="206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ReLU</a:t>
            </a:r>
          </a:p>
        </p:txBody>
      </p:sp>
      <p:grpSp>
        <p:nvGrpSpPr>
          <p:cNvPr id="63" name="Group 63"/>
          <p:cNvGrpSpPr/>
          <p:nvPr/>
        </p:nvGrpSpPr>
        <p:grpSpPr>
          <a:xfrm rot="5400000">
            <a:off x="14903080" y="6012907"/>
            <a:ext cx="2337226" cy="2696687"/>
            <a:chOff x="0" y="0"/>
            <a:chExt cx="615566" cy="710239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15566" cy="710239"/>
            </a:xfrm>
            <a:custGeom>
              <a:avLst/>
              <a:gdLst/>
              <a:ahLst/>
              <a:cxnLst/>
              <a:rect l="l" t="t" r="r" b="b"/>
              <a:pathLst>
                <a:path w="615566" h="710239">
                  <a:moveTo>
                    <a:pt x="168934" y="0"/>
                  </a:moveTo>
                  <a:lnTo>
                    <a:pt x="446631" y="0"/>
                  </a:lnTo>
                  <a:cubicBezTo>
                    <a:pt x="491435" y="0"/>
                    <a:pt x="534405" y="17798"/>
                    <a:pt x="566086" y="49480"/>
                  </a:cubicBezTo>
                  <a:cubicBezTo>
                    <a:pt x="597767" y="81161"/>
                    <a:pt x="615566" y="124130"/>
                    <a:pt x="615566" y="168934"/>
                  </a:cubicBezTo>
                  <a:lnTo>
                    <a:pt x="615566" y="541304"/>
                  </a:lnTo>
                  <a:cubicBezTo>
                    <a:pt x="615566" y="634604"/>
                    <a:pt x="539931" y="710239"/>
                    <a:pt x="446631" y="710239"/>
                  </a:cubicBezTo>
                  <a:lnTo>
                    <a:pt x="168934" y="710239"/>
                  </a:lnTo>
                  <a:cubicBezTo>
                    <a:pt x="124130" y="710239"/>
                    <a:pt x="81161" y="692440"/>
                    <a:pt x="49480" y="660759"/>
                  </a:cubicBezTo>
                  <a:cubicBezTo>
                    <a:pt x="17798" y="629078"/>
                    <a:pt x="0" y="586108"/>
                    <a:pt x="0" y="541304"/>
                  </a:cubicBezTo>
                  <a:lnTo>
                    <a:pt x="0" y="168934"/>
                  </a:lnTo>
                  <a:cubicBezTo>
                    <a:pt x="0" y="124130"/>
                    <a:pt x="17798" y="81161"/>
                    <a:pt x="49480" y="49480"/>
                  </a:cubicBezTo>
                  <a:cubicBezTo>
                    <a:pt x="81161" y="17798"/>
                    <a:pt x="124130" y="0"/>
                    <a:pt x="1689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615566" cy="74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4891890" y="6355171"/>
            <a:ext cx="2383468" cy="530959"/>
            <a:chOff x="0" y="0"/>
            <a:chExt cx="724510" cy="161397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724510" cy="161397"/>
            </a:xfrm>
            <a:custGeom>
              <a:avLst/>
              <a:gdLst/>
              <a:ahLst/>
              <a:cxnLst/>
              <a:rect l="l" t="t" r="r" b="b"/>
              <a:pathLst>
                <a:path w="724510" h="161397">
                  <a:moveTo>
                    <a:pt x="80699" y="0"/>
                  </a:moveTo>
                  <a:lnTo>
                    <a:pt x="643812" y="0"/>
                  </a:lnTo>
                  <a:cubicBezTo>
                    <a:pt x="688380" y="0"/>
                    <a:pt x="724510" y="36130"/>
                    <a:pt x="724510" y="80699"/>
                  </a:cubicBezTo>
                  <a:lnTo>
                    <a:pt x="724510" y="80699"/>
                  </a:lnTo>
                  <a:cubicBezTo>
                    <a:pt x="724510" y="125267"/>
                    <a:pt x="688380" y="161397"/>
                    <a:pt x="643812" y="161397"/>
                  </a:cubicBezTo>
                  <a:lnTo>
                    <a:pt x="80699" y="161397"/>
                  </a:lnTo>
                  <a:cubicBezTo>
                    <a:pt x="36130" y="161397"/>
                    <a:pt x="0" y="125267"/>
                    <a:pt x="0" y="80699"/>
                  </a:cubicBezTo>
                  <a:lnTo>
                    <a:pt x="0" y="80699"/>
                  </a:lnTo>
                  <a:cubicBezTo>
                    <a:pt x="0" y="36130"/>
                    <a:pt x="36130" y="0"/>
                    <a:pt x="80699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724510" cy="199497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Optimizer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4916783" y="7002753"/>
            <a:ext cx="2358575" cy="1224031"/>
            <a:chOff x="0" y="0"/>
            <a:chExt cx="761960" cy="39543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761960" cy="395435"/>
            </a:xfrm>
            <a:custGeom>
              <a:avLst/>
              <a:gdLst/>
              <a:ahLst/>
              <a:cxnLst/>
              <a:rect l="l" t="t" r="r" b="b"/>
              <a:pathLst>
                <a:path w="761960" h="395435">
                  <a:moveTo>
                    <a:pt x="108321" y="0"/>
                  </a:moveTo>
                  <a:lnTo>
                    <a:pt x="653639" y="0"/>
                  </a:lnTo>
                  <a:cubicBezTo>
                    <a:pt x="682368" y="0"/>
                    <a:pt x="709919" y="11412"/>
                    <a:pt x="730234" y="31727"/>
                  </a:cubicBezTo>
                  <a:cubicBezTo>
                    <a:pt x="750548" y="52041"/>
                    <a:pt x="761960" y="79593"/>
                    <a:pt x="761960" y="108321"/>
                  </a:cubicBezTo>
                  <a:lnTo>
                    <a:pt x="761960" y="287114"/>
                  </a:lnTo>
                  <a:cubicBezTo>
                    <a:pt x="761960" y="346938"/>
                    <a:pt x="713463" y="395435"/>
                    <a:pt x="653639" y="395435"/>
                  </a:cubicBezTo>
                  <a:lnTo>
                    <a:pt x="108321" y="395435"/>
                  </a:lnTo>
                  <a:cubicBezTo>
                    <a:pt x="79593" y="395435"/>
                    <a:pt x="52041" y="384023"/>
                    <a:pt x="31727" y="363708"/>
                  </a:cubicBezTo>
                  <a:cubicBezTo>
                    <a:pt x="11412" y="343394"/>
                    <a:pt x="0" y="315842"/>
                    <a:pt x="0" y="287114"/>
                  </a:cubicBezTo>
                  <a:lnTo>
                    <a:pt x="0" y="108321"/>
                  </a:lnTo>
                  <a:cubicBezTo>
                    <a:pt x="0" y="79593"/>
                    <a:pt x="11412" y="52041"/>
                    <a:pt x="31727" y="31727"/>
                  </a:cubicBezTo>
                  <a:cubicBezTo>
                    <a:pt x="52041" y="11412"/>
                    <a:pt x="79593" y="0"/>
                    <a:pt x="10832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761960" cy="433535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4887078" y="7386487"/>
            <a:ext cx="2388280" cy="34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931" lvl="1" indent="-222466" algn="l">
              <a:lnSpc>
                <a:spcPts val="2885"/>
              </a:lnSpc>
              <a:spcBef>
                <a:spcPct val="0"/>
              </a:spcBef>
              <a:buFont typeface="Arial"/>
              <a:buChar char="•"/>
            </a:pPr>
            <a:r>
              <a:rPr lang="en-US" sz="206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Adam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3452345" y="5593195"/>
            <a:ext cx="1034068" cy="580604"/>
            <a:chOff x="0" y="0"/>
            <a:chExt cx="1001475" cy="562304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001475" cy="562304"/>
            </a:xfrm>
            <a:custGeom>
              <a:avLst/>
              <a:gdLst/>
              <a:ahLst/>
              <a:cxnLst/>
              <a:rect l="l" t="t" r="r" b="b"/>
              <a:pathLst>
                <a:path w="1001475" h="562304">
                  <a:moveTo>
                    <a:pt x="1001475" y="281152"/>
                  </a:moveTo>
                  <a:lnTo>
                    <a:pt x="595075" y="0"/>
                  </a:lnTo>
                  <a:lnTo>
                    <a:pt x="595075" y="203200"/>
                  </a:lnTo>
                  <a:lnTo>
                    <a:pt x="0" y="203200"/>
                  </a:lnTo>
                  <a:lnTo>
                    <a:pt x="0" y="359104"/>
                  </a:lnTo>
                  <a:lnTo>
                    <a:pt x="595075" y="359104"/>
                  </a:lnTo>
                  <a:lnTo>
                    <a:pt x="595075" y="562304"/>
                  </a:lnTo>
                  <a:lnTo>
                    <a:pt x="1001475" y="281152"/>
                  </a:ln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165100"/>
              <a:ext cx="899875" cy="19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76" name="AutoShape 76"/>
          <p:cNvSpPr/>
          <p:nvPr/>
        </p:nvSpPr>
        <p:spPr>
          <a:xfrm>
            <a:off x="829673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7" name="Group 77"/>
          <p:cNvGrpSpPr/>
          <p:nvPr/>
        </p:nvGrpSpPr>
        <p:grpSpPr>
          <a:xfrm>
            <a:off x="389868" y="1985262"/>
            <a:ext cx="890951" cy="890951"/>
            <a:chOff x="0" y="0"/>
            <a:chExt cx="1187935" cy="1187935"/>
          </a:xfrm>
        </p:grpSpPr>
        <p:grpSp>
          <p:nvGrpSpPr>
            <p:cNvPr id="78" name="Group 78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81" name="Freeform 81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2" name="TextBox 82"/>
          <p:cNvSpPr txBox="1"/>
          <p:nvPr/>
        </p:nvSpPr>
        <p:spPr>
          <a:xfrm>
            <a:off x="1460227" y="221579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시계열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예측을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위한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모델링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과정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83" name="TextBox 83"/>
          <p:cNvSpPr txBox="1"/>
          <p:nvPr/>
        </p:nvSpPr>
        <p:spPr>
          <a:xfrm>
            <a:off x="208242" y="9727640"/>
            <a:ext cx="262892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21</a:t>
            </a:r>
          </a:p>
        </p:txBody>
      </p:sp>
      <p:grpSp>
        <p:nvGrpSpPr>
          <p:cNvPr id="84" name="Group 84"/>
          <p:cNvGrpSpPr/>
          <p:nvPr/>
        </p:nvGrpSpPr>
        <p:grpSpPr>
          <a:xfrm rot="5400000">
            <a:off x="1476325" y="4495227"/>
            <a:ext cx="2337226" cy="2696687"/>
            <a:chOff x="0" y="0"/>
            <a:chExt cx="615566" cy="710239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15566" cy="710239"/>
            </a:xfrm>
            <a:custGeom>
              <a:avLst/>
              <a:gdLst/>
              <a:ahLst/>
              <a:cxnLst/>
              <a:rect l="l" t="t" r="r" b="b"/>
              <a:pathLst>
                <a:path w="615566" h="710239">
                  <a:moveTo>
                    <a:pt x="168934" y="0"/>
                  </a:moveTo>
                  <a:lnTo>
                    <a:pt x="446631" y="0"/>
                  </a:lnTo>
                  <a:cubicBezTo>
                    <a:pt x="491435" y="0"/>
                    <a:pt x="534405" y="17798"/>
                    <a:pt x="566086" y="49480"/>
                  </a:cubicBezTo>
                  <a:cubicBezTo>
                    <a:pt x="597767" y="81161"/>
                    <a:pt x="615566" y="124130"/>
                    <a:pt x="615566" y="168934"/>
                  </a:cubicBezTo>
                  <a:lnTo>
                    <a:pt x="615566" y="541304"/>
                  </a:lnTo>
                  <a:cubicBezTo>
                    <a:pt x="615566" y="634604"/>
                    <a:pt x="539931" y="710239"/>
                    <a:pt x="446631" y="710239"/>
                  </a:cubicBezTo>
                  <a:lnTo>
                    <a:pt x="168934" y="710239"/>
                  </a:lnTo>
                  <a:cubicBezTo>
                    <a:pt x="124130" y="710239"/>
                    <a:pt x="81161" y="692440"/>
                    <a:pt x="49480" y="660759"/>
                  </a:cubicBezTo>
                  <a:cubicBezTo>
                    <a:pt x="17798" y="629078"/>
                    <a:pt x="0" y="586108"/>
                    <a:pt x="0" y="541304"/>
                  </a:cubicBezTo>
                  <a:lnTo>
                    <a:pt x="0" y="168934"/>
                  </a:lnTo>
                  <a:cubicBezTo>
                    <a:pt x="0" y="124130"/>
                    <a:pt x="17798" y="81161"/>
                    <a:pt x="49480" y="49480"/>
                  </a:cubicBezTo>
                  <a:cubicBezTo>
                    <a:pt x="81161" y="17798"/>
                    <a:pt x="124130" y="0"/>
                    <a:pt x="1689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615566" cy="74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452671" y="4856330"/>
            <a:ext cx="2383468" cy="530942"/>
            <a:chOff x="0" y="0"/>
            <a:chExt cx="724510" cy="161392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724510" cy="161392"/>
            </a:xfrm>
            <a:custGeom>
              <a:avLst/>
              <a:gdLst/>
              <a:ahLst/>
              <a:cxnLst/>
              <a:rect l="l" t="t" r="r" b="b"/>
              <a:pathLst>
                <a:path w="724510" h="161392">
                  <a:moveTo>
                    <a:pt x="80696" y="0"/>
                  </a:moveTo>
                  <a:lnTo>
                    <a:pt x="643814" y="0"/>
                  </a:lnTo>
                  <a:cubicBezTo>
                    <a:pt x="688381" y="0"/>
                    <a:pt x="724510" y="36129"/>
                    <a:pt x="724510" y="80696"/>
                  </a:cubicBezTo>
                  <a:lnTo>
                    <a:pt x="724510" y="80696"/>
                  </a:lnTo>
                  <a:cubicBezTo>
                    <a:pt x="724510" y="102098"/>
                    <a:pt x="716008" y="122623"/>
                    <a:pt x="700875" y="137757"/>
                  </a:cubicBezTo>
                  <a:cubicBezTo>
                    <a:pt x="685741" y="152890"/>
                    <a:pt x="665216" y="161392"/>
                    <a:pt x="643814" y="161392"/>
                  </a:cubicBezTo>
                  <a:lnTo>
                    <a:pt x="80696" y="161392"/>
                  </a:lnTo>
                  <a:cubicBezTo>
                    <a:pt x="36129" y="161392"/>
                    <a:pt x="0" y="125263"/>
                    <a:pt x="0" y="80696"/>
                  </a:cubicBezTo>
                  <a:lnTo>
                    <a:pt x="0" y="80696"/>
                  </a:lnTo>
                  <a:cubicBezTo>
                    <a:pt x="0" y="36129"/>
                    <a:pt x="36129" y="0"/>
                    <a:pt x="80696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0" y="-38100"/>
              <a:ext cx="724510" cy="199492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Scaling</a:t>
              </a:r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477564" y="5503912"/>
            <a:ext cx="2358575" cy="1132455"/>
            <a:chOff x="0" y="0"/>
            <a:chExt cx="761960" cy="36585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761960" cy="365850"/>
            </a:xfrm>
            <a:custGeom>
              <a:avLst/>
              <a:gdLst/>
              <a:ahLst/>
              <a:cxnLst/>
              <a:rect l="l" t="t" r="r" b="b"/>
              <a:pathLst>
                <a:path w="761960" h="365850">
                  <a:moveTo>
                    <a:pt x="108321" y="0"/>
                  </a:moveTo>
                  <a:lnTo>
                    <a:pt x="653639" y="0"/>
                  </a:lnTo>
                  <a:cubicBezTo>
                    <a:pt x="682368" y="0"/>
                    <a:pt x="709919" y="11412"/>
                    <a:pt x="730234" y="31727"/>
                  </a:cubicBezTo>
                  <a:cubicBezTo>
                    <a:pt x="750548" y="52041"/>
                    <a:pt x="761960" y="79593"/>
                    <a:pt x="761960" y="108321"/>
                  </a:cubicBezTo>
                  <a:lnTo>
                    <a:pt x="761960" y="257529"/>
                  </a:lnTo>
                  <a:cubicBezTo>
                    <a:pt x="761960" y="317353"/>
                    <a:pt x="713463" y="365850"/>
                    <a:pt x="653639" y="365850"/>
                  </a:cubicBezTo>
                  <a:lnTo>
                    <a:pt x="108321" y="365850"/>
                  </a:lnTo>
                  <a:cubicBezTo>
                    <a:pt x="79593" y="365850"/>
                    <a:pt x="52041" y="354438"/>
                    <a:pt x="31727" y="334124"/>
                  </a:cubicBezTo>
                  <a:cubicBezTo>
                    <a:pt x="11412" y="313810"/>
                    <a:pt x="0" y="286258"/>
                    <a:pt x="0" y="257529"/>
                  </a:cubicBezTo>
                  <a:lnTo>
                    <a:pt x="0" y="108321"/>
                  </a:lnTo>
                  <a:cubicBezTo>
                    <a:pt x="0" y="79593"/>
                    <a:pt x="11412" y="52041"/>
                    <a:pt x="31727" y="31727"/>
                  </a:cubicBezTo>
                  <a:cubicBezTo>
                    <a:pt x="52041" y="11412"/>
                    <a:pt x="79593" y="0"/>
                    <a:pt x="10832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92" name="TextBox 92"/>
            <p:cNvSpPr txBox="1"/>
            <p:nvPr/>
          </p:nvSpPr>
          <p:spPr>
            <a:xfrm>
              <a:off x="0" y="-38100"/>
              <a:ext cx="761960" cy="403950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447859" y="5887645"/>
            <a:ext cx="2388280" cy="34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931" lvl="1" indent="-222466" algn="l">
              <a:lnSpc>
                <a:spcPts val="2885"/>
              </a:lnSpc>
              <a:spcBef>
                <a:spcPct val="0"/>
              </a:spcBef>
              <a:buFont typeface="Arial"/>
              <a:buChar char="•"/>
            </a:pPr>
            <a:r>
              <a:rPr lang="en-US" sz="206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MinMaxScaler</a:t>
            </a:r>
          </a:p>
        </p:txBody>
      </p:sp>
      <p:grpSp>
        <p:nvGrpSpPr>
          <p:cNvPr id="94" name="Group 94"/>
          <p:cNvGrpSpPr/>
          <p:nvPr/>
        </p:nvGrpSpPr>
        <p:grpSpPr>
          <a:xfrm>
            <a:off x="4164732" y="5593195"/>
            <a:ext cx="1034068" cy="580604"/>
            <a:chOff x="0" y="0"/>
            <a:chExt cx="1001475" cy="562304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001475" cy="562304"/>
            </a:xfrm>
            <a:custGeom>
              <a:avLst/>
              <a:gdLst/>
              <a:ahLst/>
              <a:cxnLst/>
              <a:rect l="l" t="t" r="r" b="b"/>
              <a:pathLst>
                <a:path w="1001475" h="562304">
                  <a:moveTo>
                    <a:pt x="1001475" y="281152"/>
                  </a:moveTo>
                  <a:lnTo>
                    <a:pt x="595075" y="0"/>
                  </a:lnTo>
                  <a:lnTo>
                    <a:pt x="595075" y="203200"/>
                  </a:lnTo>
                  <a:lnTo>
                    <a:pt x="0" y="203200"/>
                  </a:lnTo>
                  <a:lnTo>
                    <a:pt x="0" y="359104"/>
                  </a:lnTo>
                  <a:lnTo>
                    <a:pt x="595075" y="359104"/>
                  </a:lnTo>
                  <a:lnTo>
                    <a:pt x="595075" y="562304"/>
                  </a:lnTo>
                  <a:lnTo>
                    <a:pt x="1001475" y="281152"/>
                  </a:ln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96" name="TextBox 96"/>
            <p:cNvSpPr txBox="1"/>
            <p:nvPr/>
          </p:nvSpPr>
          <p:spPr>
            <a:xfrm>
              <a:off x="0" y="165100"/>
              <a:ext cx="899875" cy="19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2-3)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비교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: GRU vs LSTM</a:t>
            </a:r>
          </a:p>
        </p:txBody>
      </p:sp>
      <p:sp>
        <p:nvSpPr>
          <p:cNvPr id="20" name="AutoShape 20"/>
          <p:cNvSpPr/>
          <p:nvPr/>
        </p:nvSpPr>
        <p:spPr>
          <a:xfrm>
            <a:off x="829673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389868" y="1985262"/>
            <a:ext cx="890951" cy="890951"/>
            <a:chOff x="0" y="0"/>
            <a:chExt cx="1187935" cy="118793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 rot="5400000">
            <a:off x="1762591" y="4963027"/>
            <a:ext cx="4359003" cy="4231543"/>
            <a:chOff x="0" y="0"/>
            <a:chExt cx="1148050" cy="11144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48050" cy="1114481"/>
            </a:xfrm>
            <a:custGeom>
              <a:avLst/>
              <a:gdLst/>
              <a:ahLst/>
              <a:cxnLst/>
              <a:rect l="l" t="t" r="r" b="b"/>
              <a:pathLst>
                <a:path w="1148050" h="1114481">
                  <a:moveTo>
                    <a:pt x="90580" y="0"/>
                  </a:moveTo>
                  <a:lnTo>
                    <a:pt x="1057470" y="0"/>
                  </a:lnTo>
                  <a:cubicBezTo>
                    <a:pt x="1081494" y="0"/>
                    <a:pt x="1104533" y="9543"/>
                    <a:pt x="1121520" y="26530"/>
                  </a:cubicBezTo>
                  <a:cubicBezTo>
                    <a:pt x="1138507" y="43517"/>
                    <a:pt x="1148050" y="66557"/>
                    <a:pt x="1148050" y="90580"/>
                  </a:cubicBezTo>
                  <a:lnTo>
                    <a:pt x="1148050" y="1023901"/>
                  </a:lnTo>
                  <a:cubicBezTo>
                    <a:pt x="1148050" y="1047924"/>
                    <a:pt x="1138507" y="1070963"/>
                    <a:pt x="1121520" y="1087950"/>
                  </a:cubicBezTo>
                  <a:cubicBezTo>
                    <a:pt x="1104533" y="1104937"/>
                    <a:pt x="1081494" y="1114481"/>
                    <a:pt x="1057470" y="1114481"/>
                  </a:cubicBezTo>
                  <a:lnTo>
                    <a:pt x="90580" y="1114481"/>
                  </a:lnTo>
                  <a:cubicBezTo>
                    <a:pt x="66557" y="1114481"/>
                    <a:pt x="43517" y="1104937"/>
                    <a:pt x="26530" y="1087950"/>
                  </a:cubicBezTo>
                  <a:cubicBezTo>
                    <a:pt x="9543" y="1070963"/>
                    <a:pt x="0" y="1047924"/>
                    <a:pt x="0" y="1023901"/>
                  </a:cubicBezTo>
                  <a:lnTo>
                    <a:pt x="0" y="90580"/>
                  </a:lnTo>
                  <a:cubicBezTo>
                    <a:pt x="0" y="66557"/>
                    <a:pt x="9543" y="43517"/>
                    <a:pt x="26530" y="26530"/>
                  </a:cubicBezTo>
                  <a:cubicBezTo>
                    <a:pt x="43517" y="9543"/>
                    <a:pt x="66557" y="0"/>
                    <a:pt x="905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48050" cy="1152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aphicFrame>
        <p:nvGraphicFramePr>
          <p:cNvPr id="29" name="Table 29"/>
          <p:cNvGraphicFramePr>
            <a:graphicFrameLocks noGrp="1"/>
          </p:cNvGraphicFramePr>
          <p:nvPr/>
        </p:nvGraphicFramePr>
        <p:xfrm>
          <a:off x="2043563" y="6024563"/>
          <a:ext cx="3854208" cy="2352675"/>
        </p:xfrm>
        <a:graphic>
          <a:graphicData uri="http://schemas.openxmlformats.org/drawingml/2006/table">
            <a:tbl>
              <a:tblPr/>
              <a:tblGrid>
                <a:gridCol w="1927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4225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조정 값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225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은닉층 크기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128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225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Dropout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Group 30"/>
          <p:cNvGrpSpPr/>
          <p:nvPr/>
        </p:nvGrpSpPr>
        <p:grpSpPr>
          <a:xfrm>
            <a:off x="2202089" y="5160061"/>
            <a:ext cx="3577081" cy="530959"/>
            <a:chOff x="0" y="0"/>
            <a:chExt cx="1087337" cy="161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87337" cy="161397"/>
            </a:xfrm>
            <a:custGeom>
              <a:avLst/>
              <a:gdLst/>
              <a:ahLst/>
              <a:cxnLst/>
              <a:rect l="l" t="t" r="r" b="b"/>
              <a:pathLst>
                <a:path w="1087337" h="161397">
                  <a:moveTo>
                    <a:pt x="71422" y="0"/>
                  </a:moveTo>
                  <a:lnTo>
                    <a:pt x="1015914" y="0"/>
                  </a:lnTo>
                  <a:cubicBezTo>
                    <a:pt x="1055360" y="0"/>
                    <a:pt x="1087337" y="31977"/>
                    <a:pt x="1087337" y="71422"/>
                  </a:cubicBezTo>
                  <a:lnTo>
                    <a:pt x="1087337" y="89975"/>
                  </a:lnTo>
                  <a:cubicBezTo>
                    <a:pt x="1087337" y="129420"/>
                    <a:pt x="1055360" y="161397"/>
                    <a:pt x="1015914" y="161397"/>
                  </a:cubicBezTo>
                  <a:lnTo>
                    <a:pt x="71422" y="161397"/>
                  </a:lnTo>
                  <a:cubicBezTo>
                    <a:pt x="52480" y="161397"/>
                    <a:pt x="34313" y="153872"/>
                    <a:pt x="20919" y="140478"/>
                  </a:cubicBezTo>
                  <a:cubicBezTo>
                    <a:pt x="7525" y="127084"/>
                    <a:pt x="0" y="108917"/>
                    <a:pt x="0" y="89975"/>
                  </a:cubicBezTo>
                  <a:lnTo>
                    <a:pt x="0" y="71422"/>
                  </a:lnTo>
                  <a:cubicBezTo>
                    <a:pt x="0" y="31977"/>
                    <a:pt x="31977" y="0"/>
                    <a:pt x="71422" y="0"/>
                  </a:cubicBezTo>
                  <a:close/>
                </a:path>
              </a:pathLst>
            </a:custGeom>
            <a:solidFill>
              <a:srgbClr val="22376C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087337" cy="199497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1st Layer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798896" y="3261152"/>
            <a:ext cx="2383468" cy="530959"/>
            <a:chOff x="0" y="0"/>
            <a:chExt cx="724510" cy="161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24510" cy="161397"/>
            </a:xfrm>
            <a:custGeom>
              <a:avLst/>
              <a:gdLst/>
              <a:ahLst/>
              <a:cxnLst/>
              <a:rect l="l" t="t" r="r" b="b"/>
              <a:pathLst>
                <a:path w="724510" h="161397">
                  <a:moveTo>
                    <a:pt x="80699" y="0"/>
                  </a:moveTo>
                  <a:lnTo>
                    <a:pt x="643812" y="0"/>
                  </a:lnTo>
                  <a:cubicBezTo>
                    <a:pt x="688380" y="0"/>
                    <a:pt x="724510" y="36130"/>
                    <a:pt x="724510" y="80699"/>
                  </a:cubicBezTo>
                  <a:lnTo>
                    <a:pt x="724510" y="80699"/>
                  </a:lnTo>
                  <a:cubicBezTo>
                    <a:pt x="724510" y="125267"/>
                    <a:pt x="688380" y="161397"/>
                    <a:pt x="643812" y="161397"/>
                  </a:cubicBezTo>
                  <a:lnTo>
                    <a:pt x="80699" y="161397"/>
                  </a:lnTo>
                  <a:cubicBezTo>
                    <a:pt x="36130" y="161397"/>
                    <a:pt x="0" y="125267"/>
                    <a:pt x="0" y="80699"/>
                  </a:cubicBezTo>
                  <a:lnTo>
                    <a:pt x="0" y="80699"/>
                  </a:lnTo>
                  <a:cubicBezTo>
                    <a:pt x="0" y="36130"/>
                    <a:pt x="36130" y="0"/>
                    <a:pt x="80699" y="0"/>
                  </a:cubicBezTo>
                  <a:close/>
                </a:path>
              </a:pathLst>
            </a:custGeom>
            <a:solidFill>
              <a:srgbClr val="22376C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724510" cy="199497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배치 정규화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 rot="5400000">
            <a:off x="3732113" y="4200553"/>
            <a:ext cx="517034" cy="290302"/>
            <a:chOff x="0" y="0"/>
            <a:chExt cx="1001475" cy="56230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01475" cy="562304"/>
            </a:xfrm>
            <a:custGeom>
              <a:avLst/>
              <a:gdLst/>
              <a:ahLst/>
              <a:cxnLst/>
              <a:rect l="l" t="t" r="r" b="b"/>
              <a:pathLst>
                <a:path w="1001475" h="562304">
                  <a:moveTo>
                    <a:pt x="1001475" y="281152"/>
                  </a:moveTo>
                  <a:lnTo>
                    <a:pt x="595075" y="0"/>
                  </a:lnTo>
                  <a:lnTo>
                    <a:pt x="595075" y="203200"/>
                  </a:lnTo>
                  <a:lnTo>
                    <a:pt x="0" y="203200"/>
                  </a:lnTo>
                  <a:lnTo>
                    <a:pt x="0" y="359104"/>
                  </a:lnTo>
                  <a:lnTo>
                    <a:pt x="595075" y="359104"/>
                  </a:lnTo>
                  <a:lnTo>
                    <a:pt x="595075" y="562304"/>
                  </a:lnTo>
                  <a:lnTo>
                    <a:pt x="1001475" y="281152"/>
                  </a:ln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65100"/>
              <a:ext cx="899875" cy="19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460227" y="221579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첫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번째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배치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정규화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6966687" y="2330249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41"/>
          <p:cNvGrpSpPr/>
          <p:nvPr/>
        </p:nvGrpSpPr>
        <p:grpSpPr>
          <a:xfrm>
            <a:off x="6526882" y="1985262"/>
            <a:ext cx="890951" cy="890951"/>
            <a:chOff x="0" y="0"/>
            <a:chExt cx="1187935" cy="1187935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45" name="Freeform 45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7597241" y="2215790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두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번째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배치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정규화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47" name="Group 47"/>
          <p:cNvGrpSpPr/>
          <p:nvPr/>
        </p:nvGrpSpPr>
        <p:grpSpPr>
          <a:xfrm>
            <a:off x="9417115" y="3261152"/>
            <a:ext cx="2383468" cy="530959"/>
            <a:chOff x="0" y="0"/>
            <a:chExt cx="724510" cy="16139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24510" cy="161397"/>
            </a:xfrm>
            <a:custGeom>
              <a:avLst/>
              <a:gdLst/>
              <a:ahLst/>
              <a:cxnLst/>
              <a:rect l="l" t="t" r="r" b="b"/>
              <a:pathLst>
                <a:path w="724510" h="161397">
                  <a:moveTo>
                    <a:pt x="80699" y="0"/>
                  </a:moveTo>
                  <a:lnTo>
                    <a:pt x="643812" y="0"/>
                  </a:lnTo>
                  <a:cubicBezTo>
                    <a:pt x="688380" y="0"/>
                    <a:pt x="724510" y="36130"/>
                    <a:pt x="724510" y="80699"/>
                  </a:cubicBezTo>
                  <a:lnTo>
                    <a:pt x="724510" y="80699"/>
                  </a:lnTo>
                  <a:cubicBezTo>
                    <a:pt x="724510" y="125267"/>
                    <a:pt x="688380" y="161397"/>
                    <a:pt x="643812" y="161397"/>
                  </a:cubicBezTo>
                  <a:lnTo>
                    <a:pt x="80699" y="161397"/>
                  </a:lnTo>
                  <a:cubicBezTo>
                    <a:pt x="36130" y="161397"/>
                    <a:pt x="0" y="125267"/>
                    <a:pt x="0" y="80699"/>
                  </a:cubicBezTo>
                  <a:lnTo>
                    <a:pt x="0" y="80699"/>
                  </a:lnTo>
                  <a:cubicBezTo>
                    <a:pt x="0" y="36130"/>
                    <a:pt x="36130" y="0"/>
                    <a:pt x="80699" y="0"/>
                  </a:cubicBezTo>
                  <a:close/>
                </a:path>
              </a:pathLst>
            </a:custGeom>
            <a:solidFill>
              <a:srgbClr val="22376C"/>
            </a:solidFill>
            <a:ln cap="rnd">
              <a:noFill/>
              <a:prstDash val="solid"/>
              <a:round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724510" cy="199497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배치 정규화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 rot="5400000">
            <a:off x="10350332" y="4200553"/>
            <a:ext cx="517034" cy="290302"/>
            <a:chOff x="0" y="0"/>
            <a:chExt cx="1001475" cy="56230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01475" cy="562304"/>
            </a:xfrm>
            <a:custGeom>
              <a:avLst/>
              <a:gdLst/>
              <a:ahLst/>
              <a:cxnLst/>
              <a:rect l="l" t="t" r="r" b="b"/>
              <a:pathLst>
                <a:path w="1001475" h="562304">
                  <a:moveTo>
                    <a:pt x="1001475" y="281152"/>
                  </a:moveTo>
                  <a:lnTo>
                    <a:pt x="595075" y="0"/>
                  </a:lnTo>
                  <a:lnTo>
                    <a:pt x="595075" y="203200"/>
                  </a:lnTo>
                  <a:lnTo>
                    <a:pt x="0" y="203200"/>
                  </a:lnTo>
                  <a:lnTo>
                    <a:pt x="0" y="359104"/>
                  </a:lnTo>
                  <a:lnTo>
                    <a:pt x="595075" y="359104"/>
                  </a:lnTo>
                  <a:lnTo>
                    <a:pt x="595075" y="562304"/>
                  </a:lnTo>
                  <a:lnTo>
                    <a:pt x="1001475" y="281152"/>
                  </a:ln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165100"/>
              <a:ext cx="899875" cy="19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 rot="5400000">
            <a:off x="8321126" y="4951644"/>
            <a:ext cx="4499380" cy="4231543"/>
            <a:chOff x="0" y="0"/>
            <a:chExt cx="1185022" cy="111448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85022" cy="1114481"/>
            </a:xfrm>
            <a:custGeom>
              <a:avLst/>
              <a:gdLst/>
              <a:ahLst/>
              <a:cxnLst/>
              <a:rect l="l" t="t" r="r" b="b"/>
              <a:pathLst>
                <a:path w="1185022" h="1114481">
                  <a:moveTo>
                    <a:pt x="87754" y="0"/>
                  </a:moveTo>
                  <a:lnTo>
                    <a:pt x="1097268" y="0"/>
                  </a:lnTo>
                  <a:cubicBezTo>
                    <a:pt x="1120542" y="0"/>
                    <a:pt x="1142862" y="9245"/>
                    <a:pt x="1159319" y="25703"/>
                  </a:cubicBezTo>
                  <a:cubicBezTo>
                    <a:pt x="1175776" y="42160"/>
                    <a:pt x="1185022" y="64480"/>
                    <a:pt x="1185022" y="87754"/>
                  </a:cubicBezTo>
                  <a:lnTo>
                    <a:pt x="1185022" y="1026727"/>
                  </a:lnTo>
                  <a:cubicBezTo>
                    <a:pt x="1185022" y="1050000"/>
                    <a:pt x="1175776" y="1072321"/>
                    <a:pt x="1159319" y="1088778"/>
                  </a:cubicBezTo>
                  <a:cubicBezTo>
                    <a:pt x="1142862" y="1105235"/>
                    <a:pt x="1120542" y="1114481"/>
                    <a:pt x="1097268" y="1114481"/>
                  </a:cubicBezTo>
                  <a:lnTo>
                    <a:pt x="87754" y="1114481"/>
                  </a:lnTo>
                  <a:cubicBezTo>
                    <a:pt x="64480" y="1114481"/>
                    <a:pt x="42160" y="1105235"/>
                    <a:pt x="25703" y="1088778"/>
                  </a:cubicBezTo>
                  <a:cubicBezTo>
                    <a:pt x="9245" y="1072321"/>
                    <a:pt x="0" y="1050000"/>
                    <a:pt x="0" y="1026727"/>
                  </a:cubicBezTo>
                  <a:lnTo>
                    <a:pt x="0" y="87754"/>
                  </a:lnTo>
                  <a:cubicBezTo>
                    <a:pt x="0" y="64480"/>
                    <a:pt x="9245" y="42160"/>
                    <a:pt x="25703" y="25703"/>
                  </a:cubicBezTo>
                  <a:cubicBezTo>
                    <a:pt x="42160" y="9245"/>
                    <a:pt x="64480" y="0"/>
                    <a:pt x="877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185022" cy="1152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aphicFrame>
        <p:nvGraphicFramePr>
          <p:cNvPr id="56" name="Table 56"/>
          <p:cNvGraphicFramePr>
            <a:graphicFrameLocks noGrp="1"/>
          </p:cNvGraphicFramePr>
          <p:nvPr/>
        </p:nvGraphicFramePr>
        <p:xfrm>
          <a:off x="8672220" y="5836900"/>
          <a:ext cx="3854208" cy="2352675"/>
        </p:xfrm>
        <a:graphic>
          <a:graphicData uri="http://schemas.openxmlformats.org/drawingml/2006/table">
            <a:tbl>
              <a:tblPr/>
              <a:tblGrid>
                <a:gridCol w="1927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4225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조정 값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225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은닉층 크기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225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Dropout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7" name="Group 57"/>
          <p:cNvGrpSpPr/>
          <p:nvPr/>
        </p:nvGrpSpPr>
        <p:grpSpPr>
          <a:xfrm>
            <a:off x="8820309" y="5065375"/>
            <a:ext cx="3577081" cy="530959"/>
            <a:chOff x="0" y="0"/>
            <a:chExt cx="1087337" cy="16139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087337" cy="161397"/>
            </a:xfrm>
            <a:custGeom>
              <a:avLst/>
              <a:gdLst/>
              <a:ahLst/>
              <a:cxnLst/>
              <a:rect l="l" t="t" r="r" b="b"/>
              <a:pathLst>
                <a:path w="1087337" h="161397">
                  <a:moveTo>
                    <a:pt x="71422" y="0"/>
                  </a:moveTo>
                  <a:lnTo>
                    <a:pt x="1015914" y="0"/>
                  </a:lnTo>
                  <a:cubicBezTo>
                    <a:pt x="1055360" y="0"/>
                    <a:pt x="1087337" y="31977"/>
                    <a:pt x="1087337" y="71422"/>
                  </a:cubicBezTo>
                  <a:lnTo>
                    <a:pt x="1087337" y="89975"/>
                  </a:lnTo>
                  <a:cubicBezTo>
                    <a:pt x="1087337" y="129420"/>
                    <a:pt x="1055360" y="161397"/>
                    <a:pt x="1015914" y="161397"/>
                  </a:cubicBezTo>
                  <a:lnTo>
                    <a:pt x="71422" y="161397"/>
                  </a:lnTo>
                  <a:cubicBezTo>
                    <a:pt x="52480" y="161397"/>
                    <a:pt x="34313" y="153872"/>
                    <a:pt x="20919" y="140478"/>
                  </a:cubicBezTo>
                  <a:cubicBezTo>
                    <a:pt x="7525" y="127084"/>
                    <a:pt x="0" y="108917"/>
                    <a:pt x="0" y="89975"/>
                  </a:cubicBezTo>
                  <a:lnTo>
                    <a:pt x="0" y="71422"/>
                  </a:lnTo>
                  <a:cubicBezTo>
                    <a:pt x="0" y="31977"/>
                    <a:pt x="31977" y="0"/>
                    <a:pt x="71422" y="0"/>
                  </a:cubicBezTo>
                  <a:close/>
                </a:path>
              </a:pathLst>
            </a:custGeom>
            <a:solidFill>
              <a:srgbClr val="22376C"/>
            </a:solidFill>
            <a:ln cap="rnd">
              <a:noFill/>
              <a:prstDash val="solid"/>
              <a:round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1087337" cy="199497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2nd Layer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95418" y="9727640"/>
            <a:ext cx="288541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22</a:t>
            </a:r>
          </a:p>
        </p:txBody>
      </p:sp>
      <p:sp>
        <p:nvSpPr>
          <p:cNvPr id="61" name="AutoShape 61"/>
          <p:cNvSpPr/>
          <p:nvPr/>
        </p:nvSpPr>
        <p:spPr>
          <a:xfrm>
            <a:off x="13593117" y="2052096"/>
            <a:ext cx="5671" cy="8136561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2" name="Group 62"/>
          <p:cNvGrpSpPr/>
          <p:nvPr/>
        </p:nvGrpSpPr>
        <p:grpSpPr>
          <a:xfrm>
            <a:off x="13153312" y="1985262"/>
            <a:ext cx="890951" cy="890951"/>
            <a:chOff x="0" y="0"/>
            <a:chExt cx="1187935" cy="118793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1187935" cy="1187935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66" name="Freeform 66"/>
            <p:cNvSpPr/>
            <p:nvPr/>
          </p:nvSpPr>
          <p:spPr>
            <a:xfrm rot="5400000">
              <a:off x="334109" y="334109"/>
              <a:ext cx="519717" cy="519717"/>
            </a:xfrm>
            <a:custGeom>
              <a:avLst/>
              <a:gdLst/>
              <a:ahLst/>
              <a:cxnLst/>
              <a:rect l="l" t="t" r="r" b="b"/>
              <a:pathLst>
                <a:path w="519717" h="519717">
                  <a:moveTo>
                    <a:pt x="0" y="0"/>
                  </a:moveTo>
                  <a:lnTo>
                    <a:pt x="519717" y="0"/>
                  </a:lnTo>
                  <a:lnTo>
                    <a:pt x="519717" y="519717"/>
                  </a:lnTo>
                  <a:lnTo>
                    <a:pt x="0" y="51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7" name="TextBox 67"/>
          <p:cNvSpPr txBox="1"/>
          <p:nvPr/>
        </p:nvSpPr>
        <p:spPr>
          <a:xfrm>
            <a:off x="14225239" y="2020544"/>
            <a:ext cx="1891808" cy="77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Loss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계산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가중치</a:t>
            </a:r>
            <a:r>
              <a:rPr lang="en-US" sz="21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초기화</a:t>
            </a:r>
            <a:endParaRPr lang="en-US" sz="21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68" name="Group 68"/>
          <p:cNvGrpSpPr/>
          <p:nvPr/>
        </p:nvGrpSpPr>
        <p:grpSpPr>
          <a:xfrm rot="5400000">
            <a:off x="14769119" y="4165973"/>
            <a:ext cx="2337226" cy="2696687"/>
            <a:chOff x="0" y="0"/>
            <a:chExt cx="615566" cy="710239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15566" cy="710239"/>
            </a:xfrm>
            <a:custGeom>
              <a:avLst/>
              <a:gdLst/>
              <a:ahLst/>
              <a:cxnLst/>
              <a:rect l="l" t="t" r="r" b="b"/>
              <a:pathLst>
                <a:path w="615566" h="710239">
                  <a:moveTo>
                    <a:pt x="168934" y="0"/>
                  </a:moveTo>
                  <a:lnTo>
                    <a:pt x="446631" y="0"/>
                  </a:lnTo>
                  <a:cubicBezTo>
                    <a:pt x="491435" y="0"/>
                    <a:pt x="534405" y="17798"/>
                    <a:pt x="566086" y="49480"/>
                  </a:cubicBezTo>
                  <a:cubicBezTo>
                    <a:pt x="597767" y="81161"/>
                    <a:pt x="615566" y="124130"/>
                    <a:pt x="615566" y="168934"/>
                  </a:cubicBezTo>
                  <a:lnTo>
                    <a:pt x="615566" y="541304"/>
                  </a:lnTo>
                  <a:cubicBezTo>
                    <a:pt x="615566" y="634604"/>
                    <a:pt x="539931" y="710239"/>
                    <a:pt x="446631" y="710239"/>
                  </a:cubicBezTo>
                  <a:lnTo>
                    <a:pt x="168934" y="710239"/>
                  </a:lnTo>
                  <a:cubicBezTo>
                    <a:pt x="124130" y="710239"/>
                    <a:pt x="81161" y="692440"/>
                    <a:pt x="49480" y="660759"/>
                  </a:cubicBezTo>
                  <a:cubicBezTo>
                    <a:pt x="17798" y="629078"/>
                    <a:pt x="0" y="586108"/>
                    <a:pt x="0" y="541304"/>
                  </a:cubicBezTo>
                  <a:lnTo>
                    <a:pt x="0" y="168934"/>
                  </a:lnTo>
                  <a:cubicBezTo>
                    <a:pt x="0" y="124130"/>
                    <a:pt x="17798" y="81161"/>
                    <a:pt x="49480" y="49480"/>
                  </a:cubicBezTo>
                  <a:cubicBezTo>
                    <a:pt x="81161" y="17798"/>
                    <a:pt x="124130" y="0"/>
                    <a:pt x="1689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615566" cy="74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4745465" y="4527076"/>
            <a:ext cx="2383468" cy="530942"/>
            <a:chOff x="0" y="0"/>
            <a:chExt cx="724510" cy="161392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724510" cy="161392"/>
            </a:xfrm>
            <a:custGeom>
              <a:avLst/>
              <a:gdLst/>
              <a:ahLst/>
              <a:cxnLst/>
              <a:rect l="l" t="t" r="r" b="b"/>
              <a:pathLst>
                <a:path w="724510" h="161392">
                  <a:moveTo>
                    <a:pt x="80696" y="0"/>
                  </a:moveTo>
                  <a:lnTo>
                    <a:pt x="643814" y="0"/>
                  </a:lnTo>
                  <a:cubicBezTo>
                    <a:pt x="688381" y="0"/>
                    <a:pt x="724510" y="36129"/>
                    <a:pt x="724510" y="80696"/>
                  </a:cubicBezTo>
                  <a:lnTo>
                    <a:pt x="724510" y="80696"/>
                  </a:lnTo>
                  <a:cubicBezTo>
                    <a:pt x="724510" y="102098"/>
                    <a:pt x="716008" y="122623"/>
                    <a:pt x="700875" y="137757"/>
                  </a:cubicBezTo>
                  <a:cubicBezTo>
                    <a:pt x="685741" y="152890"/>
                    <a:pt x="665216" y="161392"/>
                    <a:pt x="643814" y="161392"/>
                  </a:cubicBezTo>
                  <a:lnTo>
                    <a:pt x="80696" y="161392"/>
                  </a:lnTo>
                  <a:cubicBezTo>
                    <a:pt x="36129" y="161392"/>
                    <a:pt x="0" y="125263"/>
                    <a:pt x="0" y="80696"/>
                  </a:cubicBezTo>
                  <a:lnTo>
                    <a:pt x="0" y="80696"/>
                  </a:lnTo>
                  <a:cubicBezTo>
                    <a:pt x="0" y="36129"/>
                    <a:pt x="36129" y="0"/>
                    <a:pt x="80696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724510" cy="199492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Loss 계산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4770357" y="5174658"/>
            <a:ext cx="2358575" cy="1132455"/>
            <a:chOff x="0" y="0"/>
            <a:chExt cx="761960" cy="36585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761960" cy="365850"/>
            </a:xfrm>
            <a:custGeom>
              <a:avLst/>
              <a:gdLst/>
              <a:ahLst/>
              <a:cxnLst/>
              <a:rect l="l" t="t" r="r" b="b"/>
              <a:pathLst>
                <a:path w="761960" h="365850">
                  <a:moveTo>
                    <a:pt x="108321" y="0"/>
                  </a:moveTo>
                  <a:lnTo>
                    <a:pt x="653639" y="0"/>
                  </a:lnTo>
                  <a:cubicBezTo>
                    <a:pt x="682368" y="0"/>
                    <a:pt x="709919" y="11412"/>
                    <a:pt x="730234" y="31727"/>
                  </a:cubicBezTo>
                  <a:cubicBezTo>
                    <a:pt x="750548" y="52041"/>
                    <a:pt x="761960" y="79593"/>
                    <a:pt x="761960" y="108321"/>
                  </a:cubicBezTo>
                  <a:lnTo>
                    <a:pt x="761960" y="257529"/>
                  </a:lnTo>
                  <a:cubicBezTo>
                    <a:pt x="761960" y="317353"/>
                    <a:pt x="713463" y="365850"/>
                    <a:pt x="653639" y="365850"/>
                  </a:cubicBezTo>
                  <a:lnTo>
                    <a:pt x="108321" y="365850"/>
                  </a:lnTo>
                  <a:cubicBezTo>
                    <a:pt x="79593" y="365850"/>
                    <a:pt x="52041" y="354438"/>
                    <a:pt x="31727" y="334124"/>
                  </a:cubicBezTo>
                  <a:cubicBezTo>
                    <a:pt x="11412" y="313810"/>
                    <a:pt x="0" y="286258"/>
                    <a:pt x="0" y="257529"/>
                  </a:cubicBezTo>
                  <a:lnTo>
                    <a:pt x="0" y="108321"/>
                  </a:lnTo>
                  <a:cubicBezTo>
                    <a:pt x="0" y="79593"/>
                    <a:pt x="11412" y="52041"/>
                    <a:pt x="31727" y="31727"/>
                  </a:cubicBezTo>
                  <a:cubicBezTo>
                    <a:pt x="52041" y="11412"/>
                    <a:pt x="79593" y="0"/>
                    <a:pt x="10832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761960" cy="403950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14740652" y="5558392"/>
            <a:ext cx="2388280" cy="34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931" lvl="1" indent="-222466" algn="l">
              <a:lnSpc>
                <a:spcPts val="2885"/>
              </a:lnSpc>
              <a:spcBef>
                <a:spcPct val="0"/>
              </a:spcBef>
              <a:buFont typeface="Arial"/>
              <a:buChar char="•"/>
            </a:pPr>
            <a:r>
              <a:rPr lang="en-US" sz="206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MSE</a:t>
            </a:r>
          </a:p>
        </p:txBody>
      </p:sp>
      <p:grpSp>
        <p:nvGrpSpPr>
          <p:cNvPr id="78" name="Group 78"/>
          <p:cNvGrpSpPr/>
          <p:nvPr/>
        </p:nvGrpSpPr>
        <p:grpSpPr>
          <a:xfrm rot="5400000">
            <a:off x="14845319" y="7046124"/>
            <a:ext cx="2337226" cy="2696687"/>
            <a:chOff x="0" y="0"/>
            <a:chExt cx="615566" cy="710239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615566" cy="710239"/>
            </a:xfrm>
            <a:custGeom>
              <a:avLst/>
              <a:gdLst/>
              <a:ahLst/>
              <a:cxnLst/>
              <a:rect l="l" t="t" r="r" b="b"/>
              <a:pathLst>
                <a:path w="615566" h="710239">
                  <a:moveTo>
                    <a:pt x="168934" y="0"/>
                  </a:moveTo>
                  <a:lnTo>
                    <a:pt x="446631" y="0"/>
                  </a:lnTo>
                  <a:cubicBezTo>
                    <a:pt x="491435" y="0"/>
                    <a:pt x="534405" y="17798"/>
                    <a:pt x="566086" y="49480"/>
                  </a:cubicBezTo>
                  <a:cubicBezTo>
                    <a:pt x="597767" y="81161"/>
                    <a:pt x="615566" y="124130"/>
                    <a:pt x="615566" y="168934"/>
                  </a:cubicBezTo>
                  <a:lnTo>
                    <a:pt x="615566" y="541304"/>
                  </a:lnTo>
                  <a:cubicBezTo>
                    <a:pt x="615566" y="634604"/>
                    <a:pt x="539931" y="710239"/>
                    <a:pt x="446631" y="710239"/>
                  </a:cubicBezTo>
                  <a:lnTo>
                    <a:pt x="168934" y="710239"/>
                  </a:lnTo>
                  <a:cubicBezTo>
                    <a:pt x="124130" y="710239"/>
                    <a:pt x="81161" y="692440"/>
                    <a:pt x="49480" y="660759"/>
                  </a:cubicBezTo>
                  <a:cubicBezTo>
                    <a:pt x="17798" y="629078"/>
                    <a:pt x="0" y="586108"/>
                    <a:pt x="0" y="541304"/>
                  </a:cubicBezTo>
                  <a:lnTo>
                    <a:pt x="0" y="168934"/>
                  </a:lnTo>
                  <a:cubicBezTo>
                    <a:pt x="0" y="124130"/>
                    <a:pt x="17798" y="81161"/>
                    <a:pt x="49480" y="49480"/>
                  </a:cubicBezTo>
                  <a:cubicBezTo>
                    <a:pt x="81161" y="17798"/>
                    <a:pt x="124130" y="0"/>
                    <a:pt x="1689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0" name="TextBox 80"/>
            <p:cNvSpPr txBox="1"/>
            <p:nvPr/>
          </p:nvSpPr>
          <p:spPr>
            <a:xfrm>
              <a:off x="0" y="-38100"/>
              <a:ext cx="615566" cy="74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4821665" y="7407227"/>
            <a:ext cx="2383468" cy="530942"/>
            <a:chOff x="0" y="0"/>
            <a:chExt cx="724510" cy="161392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724510" cy="161392"/>
            </a:xfrm>
            <a:custGeom>
              <a:avLst/>
              <a:gdLst/>
              <a:ahLst/>
              <a:cxnLst/>
              <a:rect l="l" t="t" r="r" b="b"/>
              <a:pathLst>
                <a:path w="724510" h="161392">
                  <a:moveTo>
                    <a:pt x="80696" y="0"/>
                  </a:moveTo>
                  <a:lnTo>
                    <a:pt x="643814" y="0"/>
                  </a:lnTo>
                  <a:cubicBezTo>
                    <a:pt x="688381" y="0"/>
                    <a:pt x="724510" y="36129"/>
                    <a:pt x="724510" y="80696"/>
                  </a:cubicBezTo>
                  <a:lnTo>
                    <a:pt x="724510" y="80696"/>
                  </a:lnTo>
                  <a:cubicBezTo>
                    <a:pt x="724510" y="102098"/>
                    <a:pt x="716008" y="122623"/>
                    <a:pt x="700875" y="137757"/>
                  </a:cubicBezTo>
                  <a:cubicBezTo>
                    <a:pt x="685741" y="152890"/>
                    <a:pt x="665216" y="161392"/>
                    <a:pt x="643814" y="161392"/>
                  </a:cubicBezTo>
                  <a:lnTo>
                    <a:pt x="80696" y="161392"/>
                  </a:lnTo>
                  <a:cubicBezTo>
                    <a:pt x="36129" y="161392"/>
                    <a:pt x="0" y="125263"/>
                    <a:pt x="0" y="80696"/>
                  </a:cubicBezTo>
                  <a:lnTo>
                    <a:pt x="0" y="80696"/>
                  </a:lnTo>
                  <a:cubicBezTo>
                    <a:pt x="0" y="36129"/>
                    <a:pt x="36129" y="0"/>
                    <a:pt x="80696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-38100"/>
              <a:ext cx="724510" cy="199492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Cabin Bold"/>
                  <a:sym typeface="Cabin Bold"/>
                </a:rPr>
                <a:t>가중치 초기화</a:t>
              </a: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4846557" y="8054809"/>
            <a:ext cx="2358575" cy="1132455"/>
            <a:chOff x="0" y="0"/>
            <a:chExt cx="761960" cy="36585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761960" cy="365850"/>
            </a:xfrm>
            <a:custGeom>
              <a:avLst/>
              <a:gdLst/>
              <a:ahLst/>
              <a:cxnLst/>
              <a:rect l="l" t="t" r="r" b="b"/>
              <a:pathLst>
                <a:path w="761960" h="365850">
                  <a:moveTo>
                    <a:pt x="108321" y="0"/>
                  </a:moveTo>
                  <a:lnTo>
                    <a:pt x="653639" y="0"/>
                  </a:lnTo>
                  <a:cubicBezTo>
                    <a:pt x="682368" y="0"/>
                    <a:pt x="709919" y="11412"/>
                    <a:pt x="730234" y="31727"/>
                  </a:cubicBezTo>
                  <a:cubicBezTo>
                    <a:pt x="750548" y="52041"/>
                    <a:pt x="761960" y="79593"/>
                    <a:pt x="761960" y="108321"/>
                  </a:cubicBezTo>
                  <a:lnTo>
                    <a:pt x="761960" y="257529"/>
                  </a:lnTo>
                  <a:cubicBezTo>
                    <a:pt x="761960" y="317353"/>
                    <a:pt x="713463" y="365850"/>
                    <a:pt x="653639" y="365850"/>
                  </a:cubicBezTo>
                  <a:lnTo>
                    <a:pt x="108321" y="365850"/>
                  </a:lnTo>
                  <a:cubicBezTo>
                    <a:pt x="79593" y="365850"/>
                    <a:pt x="52041" y="354438"/>
                    <a:pt x="31727" y="334124"/>
                  </a:cubicBezTo>
                  <a:cubicBezTo>
                    <a:pt x="11412" y="313810"/>
                    <a:pt x="0" y="286258"/>
                    <a:pt x="0" y="257529"/>
                  </a:cubicBezTo>
                  <a:lnTo>
                    <a:pt x="0" y="108321"/>
                  </a:lnTo>
                  <a:cubicBezTo>
                    <a:pt x="0" y="79593"/>
                    <a:pt x="11412" y="52041"/>
                    <a:pt x="31727" y="31727"/>
                  </a:cubicBezTo>
                  <a:cubicBezTo>
                    <a:pt x="52041" y="11412"/>
                    <a:pt x="79593" y="0"/>
                    <a:pt x="10832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761960" cy="403950"/>
            </a:xfrm>
            <a:prstGeom prst="rect">
              <a:avLst/>
            </a:prstGeom>
          </p:spPr>
          <p:txBody>
            <a:bodyPr lIns="45379" tIns="45379" rIns="45379" bIns="45379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14816852" y="8438542"/>
            <a:ext cx="2388280" cy="70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931" lvl="1" indent="-222466" algn="l">
              <a:lnSpc>
                <a:spcPts val="2885"/>
              </a:lnSpc>
              <a:buFont typeface="Arial"/>
              <a:buChar char="•"/>
            </a:pPr>
            <a:r>
              <a:rPr lang="en-US" sz="206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GlorotNormal</a:t>
            </a:r>
          </a:p>
          <a:p>
            <a:pPr algn="l">
              <a:lnSpc>
                <a:spcPts val="2885"/>
              </a:lnSpc>
              <a:spcBef>
                <a:spcPct val="0"/>
              </a:spcBef>
            </a:pPr>
            <a:r>
              <a:rPr lang="en-US" sz="206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       (Xavier)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2-4) GRU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-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에폭별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손실값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1669165" y="2112986"/>
          <a:ext cx="6519875" cy="2266950"/>
        </p:xfrm>
        <a:graphic>
          <a:graphicData uri="http://schemas.openxmlformats.org/drawingml/2006/table">
            <a:tbl>
              <a:tblPr/>
              <a:tblGrid>
                <a:gridCol w="130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0.2133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0.0582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0.0304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0.0186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0.1885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0.0676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TextBox 21"/>
          <p:cNvSpPr txBox="1"/>
          <p:nvPr/>
        </p:nvSpPr>
        <p:spPr>
          <a:xfrm>
            <a:off x="609437" y="2988651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9437" y="5446101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ERTH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9437" y="7874402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NULG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13344" y="3031513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VDE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65719" y="5488963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TAN</a:t>
            </a:r>
          </a:p>
        </p:txBody>
      </p:sp>
      <p:graphicFrame>
        <p:nvGraphicFramePr>
          <p:cNvPr id="26" name="Table 26"/>
          <p:cNvGraphicFramePr>
            <a:graphicFrameLocks noGrp="1"/>
          </p:cNvGraphicFramePr>
          <p:nvPr/>
        </p:nvGraphicFramePr>
        <p:xfrm>
          <a:off x="1669165" y="4570436"/>
          <a:ext cx="6519875" cy="2266950"/>
        </p:xfrm>
        <a:graphic>
          <a:graphicData uri="http://schemas.openxmlformats.org/drawingml/2006/table">
            <a:tbl>
              <a:tblPr/>
              <a:tblGrid>
                <a:gridCol w="130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0.2054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0.0534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0.0296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0.2252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0.0532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7"/>
          <p:cNvGraphicFramePr>
            <a:graphicFrameLocks noGrp="1"/>
          </p:cNvGraphicFramePr>
          <p:nvPr/>
        </p:nvGraphicFramePr>
        <p:xfrm>
          <a:off x="1669165" y="7027886"/>
          <a:ext cx="6519875" cy="2266950"/>
        </p:xfrm>
        <a:graphic>
          <a:graphicData uri="http://schemas.openxmlformats.org/drawingml/2006/table">
            <a:tbl>
              <a:tblPr/>
              <a:tblGrid>
                <a:gridCol w="130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0.2217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0.0597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0.0322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0.2491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0.0672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Table 28"/>
          <p:cNvGraphicFramePr>
            <a:graphicFrameLocks noGrp="1"/>
          </p:cNvGraphicFramePr>
          <p:nvPr/>
        </p:nvGraphicFramePr>
        <p:xfrm>
          <a:off x="10106038" y="2057069"/>
          <a:ext cx="6489790" cy="2293061"/>
        </p:xfrm>
        <a:graphic>
          <a:graphicData uri="http://schemas.openxmlformats.org/drawingml/2006/table">
            <a:tbl>
              <a:tblPr/>
              <a:tblGrid>
                <a:gridCol w="1297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7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7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837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34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0.1812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0.0538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34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0.2379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0.0497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0.0142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TextBox 29"/>
          <p:cNvSpPr txBox="1"/>
          <p:nvPr/>
        </p:nvSpPr>
        <p:spPr>
          <a:xfrm>
            <a:off x="9144000" y="8041725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SUSA</a:t>
            </a:r>
          </a:p>
        </p:txBody>
      </p:sp>
      <p:graphicFrame>
        <p:nvGraphicFramePr>
          <p:cNvPr id="30" name="Table 30"/>
          <p:cNvGraphicFramePr>
            <a:graphicFrameLocks noGrp="1"/>
          </p:cNvGraphicFramePr>
          <p:nvPr/>
        </p:nvGraphicFramePr>
        <p:xfrm>
          <a:off x="10106038" y="7027886"/>
          <a:ext cx="6512450" cy="2266950"/>
        </p:xfrm>
        <a:graphic>
          <a:graphicData uri="http://schemas.openxmlformats.org/drawingml/2006/table">
            <a:tbl>
              <a:tblPr/>
              <a:tblGrid>
                <a:gridCol w="1302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0.2133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0.0699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0.0429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0.0339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0.2631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0.0677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0.0350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1"/>
          <p:cNvGraphicFramePr>
            <a:graphicFrameLocks noGrp="1"/>
          </p:cNvGraphicFramePr>
          <p:nvPr/>
        </p:nvGraphicFramePr>
        <p:xfrm>
          <a:off x="10106038" y="4570436"/>
          <a:ext cx="6512450" cy="2266950"/>
        </p:xfrm>
        <a:graphic>
          <a:graphicData uri="http://schemas.openxmlformats.org/drawingml/2006/table">
            <a:tbl>
              <a:tblPr/>
              <a:tblGrid>
                <a:gridCol w="1302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0.2524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0.0533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0.0337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0.0187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0.1324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0.0482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TextBox 32"/>
          <p:cNvSpPr txBox="1"/>
          <p:nvPr/>
        </p:nvSpPr>
        <p:spPr>
          <a:xfrm>
            <a:off x="193814" y="9727640"/>
            <a:ext cx="291748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6846224" y="-1946194"/>
            <a:ext cx="5121502" cy="15001537"/>
            <a:chOff x="0" y="0"/>
            <a:chExt cx="1348873" cy="39510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8873" cy="3951022"/>
            </a:xfrm>
            <a:custGeom>
              <a:avLst/>
              <a:gdLst/>
              <a:ahLst/>
              <a:cxnLst/>
              <a:rect l="l" t="t" r="r" b="b"/>
              <a:pathLst>
                <a:path w="1348873" h="3951022">
                  <a:moveTo>
                    <a:pt x="77094" y="0"/>
                  </a:moveTo>
                  <a:lnTo>
                    <a:pt x="1271779" y="0"/>
                  </a:lnTo>
                  <a:cubicBezTo>
                    <a:pt x="1314357" y="0"/>
                    <a:pt x="1348873" y="34516"/>
                    <a:pt x="1348873" y="77094"/>
                  </a:cubicBezTo>
                  <a:lnTo>
                    <a:pt x="1348873" y="3873928"/>
                  </a:lnTo>
                  <a:cubicBezTo>
                    <a:pt x="1348873" y="3916506"/>
                    <a:pt x="1314357" y="3951022"/>
                    <a:pt x="1271779" y="3951022"/>
                  </a:cubicBezTo>
                  <a:lnTo>
                    <a:pt x="77094" y="3951022"/>
                  </a:lnTo>
                  <a:cubicBezTo>
                    <a:pt x="34516" y="3951022"/>
                    <a:pt x="0" y="3916506"/>
                    <a:pt x="0" y="3873928"/>
                  </a:cubicBezTo>
                  <a:lnTo>
                    <a:pt x="0" y="77094"/>
                  </a:lnTo>
                  <a:cubicBezTo>
                    <a:pt x="0" y="34516"/>
                    <a:pt x="34516" y="0"/>
                    <a:pt x="770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48873" cy="398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28224" y="3317064"/>
            <a:ext cx="3428276" cy="665701"/>
            <a:chOff x="0" y="0"/>
            <a:chExt cx="902920" cy="1753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02920" cy="175329"/>
            </a:xfrm>
            <a:custGeom>
              <a:avLst/>
              <a:gdLst/>
              <a:ahLst/>
              <a:cxnLst/>
              <a:rect l="l" t="t" r="r" b="b"/>
              <a:pathLst>
                <a:path w="902920" h="175329">
                  <a:moveTo>
                    <a:pt x="87664" y="0"/>
                  </a:moveTo>
                  <a:lnTo>
                    <a:pt x="815256" y="0"/>
                  </a:lnTo>
                  <a:cubicBezTo>
                    <a:pt x="863672" y="0"/>
                    <a:pt x="902920" y="39249"/>
                    <a:pt x="902920" y="87664"/>
                  </a:cubicBezTo>
                  <a:lnTo>
                    <a:pt x="902920" y="87664"/>
                  </a:lnTo>
                  <a:cubicBezTo>
                    <a:pt x="902920" y="110914"/>
                    <a:pt x="893684" y="133212"/>
                    <a:pt x="877244" y="149652"/>
                  </a:cubicBezTo>
                  <a:cubicBezTo>
                    <a:pt x="860804" y="166093"/>
                    <a:pt x="838506" y="175329"/>
                    <a:pt x="815256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02920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3823" y="3435017"/>
            <a:ext cx="3191556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200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검증</a:t>
            </a:r>
            <a:endParaRPr lang="en-US" sz="2200" b="1" dirty="0"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aphicFrame>
        <p:nvGraphicFramePr>
          <p:cNvPr id="26" name="Table 26"/>
          <p:cNvGraphicFramePr>
            <a:graphicFrameLocks noGrp="1"/>
          </p:cNvGraphicFramePr>
          <p:nvPr/>
        </p:nvGraphicFramePr>
        <p:xfrm>
          <a:off x="2319923" y="4392340"/>
          <a:ext cx="14116956" cy="2524125"/>
        </p:xfrm>
        <a:graphic>
          <a:graphicData uri="http://schemas.openxmlformats.org/drawingml/2006/table">
            <a:tbl>
              <a:tblPr/>
              <a:tblGrid>
                <a:gridCol w="201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41375"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ESGU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ERTH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NULG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TAN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SUSA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0.0198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3"/>
                        </a:lnSpc>
                        <a:defRPr/>
                      </a:pPr>
                      <a:r>
                        <a:rPr lang="en-US" sz="1959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0.0287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0.0292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7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2-5) GRU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검증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92212" y="9727640"/>
            <a:ext cx="294953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9868" y="8224873"/>
            <a:ext cx="15626823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* MSE (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평균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제곱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오차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):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예측값과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실제값의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차이를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제곱한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후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평균을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낸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값으로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오차의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크기를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측정하는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지표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767823" y="8709425"/>
            <a:ext cx="15626823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* MAE (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평균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절대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오차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):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예측값과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실제값의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차이를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절대값으로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변환한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후 </a:t>
            </a:r>
            <a:r>
              <a:rPr lang="en-US" sz="2199" b="1" dirty="0" err="1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평균을</a:t>
            </a:r>
            <a:r>
              <a:rPr lang="en-US" sz="2199" b="1" dirty="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낸 값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3703343" y="2626612"/>
            <a:ext cx="7580986" cy="6462791"/>
          </a:xfrm>
          <a:custGeom>
            <a:avLst/>
            <a:gdLst/>
            <a:ahLst/>
            <a:cxnLst/>
            <a:rect l="l" t="t" r="r" b="b"/>
            <a:pathLst>
              <a:path w="7580986" h="6462791">
                <a:moveTo>
                  <a:pt x="0" y="0"/>
                </a:moveTo>
                <a:lnTo>
                  <a:pt x="7580986" y="0"/>
                </a:lnTo>
                <a:lnTo>
                  <a:pt x="7580986" y="6462791"/>
                </a:lnTo>
                <a:lnTo>
                  <a:pt x="0" y="6462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84268" y="2137662"/>
            <a:ext cx="311500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ESGU 주가 예측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27770" y="5194433"/>
            <a:ext cx="4319567" cy="130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100번째 ~ 150번째 인덱스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파란색 선 : 실제 주가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주황색 선 : 예측 주가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2-6) GRU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5418" y="9727640"/>
            <a:ext cx="288541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2-7) LSTM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-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에폭별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손실값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1669165" y="2006262"/>
          <a:ext cx="6519875" cy="2266950"/>
        </p:xfrm>
        <a:graphic>
          <a:graphicData uri="http://schemas.openxmlformats.org/drawingml/2006/table">
            <a:tbl>
              <a:tblPr/>
              <a:tblGrid>
                <a:gridCol w="130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0.1280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0.0087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0.0726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8.56e-04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TextBox 21"/>
          <p:cNvSpPr txBox="1"/>
          <p:nvPr/>
        </p:nvSpPr>
        <p:spPr>
          <a:xfrm>
            <a:off x="609437" y="2988651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9437" y="5446101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ERTH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9437" y="7874402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NULG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13344" y="3031513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VDE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65719" y="5488963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TAN</a:t>
            </a:r>
          </a:p>
        </p:txBody>
      </p:sp>
      <p:graphicFrame>
        <p:nvGraphicFramePr>
          <p:cNvPr id="26" name="Table 26"/>
          <p:cNvGraphicFramePr>
            <a:graphicFrameLocks noGrp="1"/>
          </p:cNvGraphicFramePr>
          <p:nvPr/>
        </p:nvGraphicFramePr>
        <p:xfrm>
          <a:off x="1669165" y="4527574"/>
          <a:ext cx="6519875" cy="2266950"/>
        </p:xfrm>
        <a:graphic>
          <a:graphicData uri="http://schemas.openxmlformats.org/drawingml/2006/table">
            <a:tbl>
              <a:tblPr/>
              <a:tblGrid>
                <a:gridCol w="130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0.1118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0.0076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0.0643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0.0057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7"/>
          <p:cNvGraphicFramePr>
            <a:graphicFrameLocks noGrp="1"/>
          </p:cNvGraphicFramePr>
          <p:nvPr/>
        </p:nvGraphicFramePr>
        <p:xfrm>
          <a:off x="1669165" y="7027886"/>
          <a:ext cx="6519875" cy="2266950"/>
        </p:xfrm>
        <a:graphic>
          <a:graphicData uri="http://schemas.openxmlformats.org/drawingml/2006/table">
            <a:tbl>
              <a:tblPr/>
              <a:tblGrid>
                <a:gridCol w="130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0.1272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0.0696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7.9633e-04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Table 28"/>
          <p:cNvGraphicFramePr>
            <a:graphicFrameLocks noGrp="1"/>
          </p:cNvGraphicFramePr>
          <p:nvPr/>
        </p:nvGraphicFramePr>
        <p:xfrm>
          <a:off x="10106038" y="2057069"/>
          <a:ext cx="6489790" cy="2293061"/>
        </p:xfrm>
        <a:graphic>
          <a:graphicData uri="http://schemas.openxmlformats.org/drawingml/2006/table">
            <a:tbl>
              <a:tblPr/>
              <a:tblGrid>
                <a:gridCol w="1297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7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7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837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34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0.1812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0.0538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34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0.2379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0.0497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0.0142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TextBox 29"/>
          <p:cNvSpPr txBox="1"/>
          <p:nvPr/>
        </p:nvSpPr>
        <p:spPr>
          <a:xfrm>
            <a:off x="9144000" y="7851225"/>
            <a:ext cx="403758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SUSA</a:t>
            </a:r>
          </a:p>
        </p:txBody>
      </p:sp>
      <p:graphicFrame>
        <p:nvGraphicFramePr>
          <p:cNvPr id="30" name="Table 30"/>
          <p:cNvGraphicFramePr>
            <a:graphicFrameLocks noGrp="1"/>
          </p:cNvGraphicFramePr>
          <p:nvPr/>
        </p:nvGraphicFramePr>
        <p:xfrm>
          <a:off x="10106038" y="7132661"/>
          <a:ext cx="6512450" cy="2266950"/>
        </p:xfrm>
        <a:graphic>
          <a:graphicData uri="http://schemas.openxmlformats.org/drawingml/2006/table">
            <a:tbl>
              <a:tblPr/>
              <a:tblGrid>
                <a:gridCol w="1302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0.2133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0.0699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0.0429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0.0339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0.2631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0.0677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0.0350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0.0215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1"/>
          <p:cNvGraphicFramePr>
            <a:graphicFrameLocks noGrp="1"/>
          </p:cNvGraphicFramePr>
          <p:nvPr/>
        </p:nvGraphicFramePr>
        <p:xfrm>
          <a:off x="10106038" y="4570436"/>
          <a:ext cx="6512450" cy="2266950"/>
        </p:xfrm>
        <a:graphic>
          <a:graphicData uri="http://schemas.openxmlformats.org/drawingml/2006/table">
            <a:tbl>
              <a:tblPr/>
              <a:tblGrid>
                <a:gridCol w="1302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2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30_Epoch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0.1224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val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0.0706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8.0582e-04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TextBox 32"/>
          <p:cNvSpPr txBox="1"/>
          <p:nvPr/>
        </p:nvSpPr>
        <p:spPr>
          <a:xfrm>
            <a:off x="190608" y="9727640"/>
            <a:ext cx="298160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6817649" y="-1946194"/>
            <a:ext cx="5121502" cy="15001537"/>
            <a:chOff x="0" y="0"/>
            <a:chExt cx="1348873" cy="39510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8873" cy="3951022"/>
            </a:xfrm>
            <a:custGeom>
              <a:avLst/>
              <a:gdLst/>
              <a:ahLst/>
              <a:cxnLst/>
              <a:rect l="l" t="t" r="r" b="b"/>
              <a:pathLst>
                <a:path w="1348873" h="3951022">
                  <a:moveTo>
                    <a:pt x="77094" y="0"/>
                  </a:moveTo>
                  <a:lnTo>
                    <a:pt x="1271779" y="0"/>
                  </a:lnTo>
                  <a:cubicBezTo>
                    <a:pt x="1314357" y="0"/>
                    <a:pt x="1348873" y="34516"/>
                    <a:pt x="1348873" y="77094"/>
                  </a:cubicBezTo>
                  <a:lnTo>
                    <a:pt x="1348873" y="3873928"/>
                  </a:lnTo>
                  <a:cubicBezTo>
                    <a:pt x="1348873" y="3916506"/>
                    <a:pt x="1314357" y="3951022"/>
                    <a:pt x="1271779" y="3951022"/>
                  </a:cubicBezTo>
                  <a:lnTo>
                    <a:pt x="77094" y="3951022"/>
                  </a:lnTo>
                  <a:cubicBezTo>
                    <a:pt x="34516" y="3951022"/>
                    <a:pt x="0" y="3916506"/>
                    <a:pt x="0" y="3873928"/>
                  </a:cubicBezTo>
                  <a:lnTo>
                    <a:pt x="0" y="77094"/>
                  </a:lnTo>
                  <a:cubicBezTo>
                    <a:pt x="0" y="34516"/>
                    <a:pt x="34516" y="0"/>
                    <a:pt x="770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48873" cy="398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28224" y="3317064"/>
            <a:ext cx="3428276" cy="665701"/>
            <a:chOff x="0" y="0"/>
            <a:chExt cx="902920" cy="1753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02920" cy="175329"/>
            </a:xfrm>
            <a:custGeom>
              <a:avLst/>
              <a:gdLst/>
              <a:ahLst/>
              <a:cxnLst/>
              <a:rect l="l" t="t" r="r" b="b"/>
              <a:pathLst>
                <a:path w="902920" h="175329">
                  <a:moveTo>
                    <a:pt x="87664" y="0"/>
                  </a:moveTo>
                  <a:lnTo>
                    <a:pt x="815256" y="0"/>
                  </a:lnTo>
                  <a:cubicBezTo>
                    <a:pt x="863672" y="0"/>
                    <a:pt x="902920" y="39249"/>
                    <a:pt x="902920" y="87664"/>
                  </a:cubicBezTo>
                  <a:lnTo>
                    <a:pt x="902920" y="87664"/>
                  </a:lnTo>
                  <a:cubicBezTo>
                    <a:pt x="902920" y="110914"/>
                    <a:pt x="893684" y="133212"/>
                    <a:pt x="877244" y="149652"/>
                  </a:cubicBezTo>
                  <a:cubicBezTo>
                    <a:pt x="860804" y="166093"/>
                    <a:pt x="838506" y="175329"/>
                    <a:pt x="815256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02920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3823" y="3435017"/>
            <a:ext cx="3191556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200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검증</a:t>
            </a:r>
            <a:endParaRPr lang="en-US" sz="2200" b="1" dirty="0"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aphicFrame>
        <p:nvGraphicFramePr>
          <p:cNvPr id="26" name="Table 26"/>
          <p:cNvGraphicFramePr>
            <a:graphicFrameLocks noGrp="1"/>
          </p:cNvGraphicFramePr>
          <p:nvPr/>
        </p:nvGraphicFramePr>
        <p:xfrm>
          <a:off x="2319923" y="4369079"/>
          <a:ext cx="14116956" cy="2524125"/>
        </p:xfrm>
        <a:graphic>
          <a:graphicData uri="http://schemas.openxmlformats.org/drawingml/2006/table">
            <a:tbl>
              <a:tblPr/>
              <a:tblGrid>
                <a:gridCol w="201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7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41375"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ESGU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ERTH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NULG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TAN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SUSA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0.0004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3"/>
                        </a:lnSpc>
                        <a:defRPr/>
                      </a:pPr>
                      <a:r>
                        <a:rPr lang="en-US" sz="1959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0.0153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7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2-8) LSTM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검증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99425" y="9727640"/>
            <a:ext cx="280526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649442" y="2639413"/>
            <a:ext cx="6580537" cy="5609908"/>
          </a:xfrm>
          <a:custGeom>
            <a:avLst/>
            <a:gdLst/>
            <a:ahLst/>
            <a:cxnLst/>
            <a:rect l="l" t="t" r="r" b="b"/>
            <a:pathLst>
              <a:path w="6580537" h="5609908">
                <a:moveTo>
                  <a:pt x="0" y="0"/>
                </a:moveTo>
                <a:lnTo>
                  <a:pt x="6580537" y="0"/>
                </a:lnTo>
                <a:lnTo>
                  <a:pt x="6580537" y="5609908"/>
                </a:lnTo>
                <a:lnTo>
                  <a:pt x="0" y="560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587655" y="3614721"/>
            <a:ext cx="3598913" cy="2015391"/>
          </a:xfrm>
          <a:custGeom>
            <a:avLst/>
            <a:gdLst/>
            <a:ahLst/>
            <a:cxnLst/>
            <a:rect l="l" t="t" r="r" b="b"/>
            <a:pathLst>
              <a:path w="3598913" h="2015391">
                <a:moveTo>
                  <a:pt x="0" y="0"/>
                </a:moveTo>
                <a:lnTo>
                  <a:pt x="3598913" y="0"/>
                </a:lnTo>
                <a:lnTo>
                  <a:pt x="3598913" y="2015391"/>
                </a:lnTo>
                <a:lnTo>
                  <a:pt x="0" y="201539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V="1">
            <a:off x="8181716" y="5725362"/>
            <a:ext cx="9083778" cy="9525"/>
          </a:xfrm>
          <a:prstGeom prst="line">
            <a:avLst/>
          </a:prstGeom>
          <a:ln w="19050" cap="flat">
            <a:solidFill>
              <a:srgbClr val="16244B">
                <a:alpha val="5764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12712414" y="3600754"/>
            <a:ext cx="0" cy="6343419"/>
          </a:xfrm>
          <a:prstGeom prst="line">
            <a:avLst/>
          </a:prstGeom>
          <a:ln w="19050" cap="flat">
            <a:solidFill>
              <a:srgbClr val="16244B">
                <a:alpha val="5764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8568522" y="5799328"/>
            <a:ext cx="3618046" cy="2030628"/>
          </a:xfrm>
          <a:custGeom>
            <a:avLst/>
            <a:gdLst/>
            <a:ahLst/>
            <a:cxnLst/>
            <a:rect l="l" t="t" r="r" b="b"/>
            <a:pathLst>
              <a:path w="3618046" h="2030628">
                <a:moveTo>
                  <a:pt x="0" y="0"/>
                </a:moveTo>
                <a:lnTo>
                  <a:pt x="3618046" y="0"/>
                </a:lnTo>
                <a:lnTo>
                  <a:pt x="3618046" y="2030628"/>
                </a:lnTo>
                <a:lnTo>
                  <a:pt x="0" y="203062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 flipV="1">
            <a:off x="8181726" y="7925206"/>
            <a:ext cx="9083778" cy="9525"/>
          </a:xfrm>
          <a:prstGeom prst="line">
            <a:avLst/>
          </a:prstGeom>
          <a:ln w="19050" cap="flat">
            <a:solidFill>
              <a:srgbClr val="16244B">
                <a:alpha val="5764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8568522" y="8029981"/>
            <a:ext cx="3614313" cy="2028533"/>
          </a:xfrm>
          <a:custGeom>
            <a:avLst/>
            <a:gdLst/>
            <a:ahLst/>
            <a:cxnLst/>
            <a:rect l="l" t="t" r="r" b="b"/>
            <a:pathLst>
              <a:path w="3614313" h="2028533">
                <a:moveTo>
                  <a:pt x="0" y="0"/>
                </a:moveTo>
                <a:lnTo>
                  <a:pt x="3614313" y="0"/>
                </a:lnTo>
                <a:lnTo>
                  <a:pt x="3614313" y="2028533"/>
                </a:lnTo>
                <a:lnTo>
                  <a:pt x="0" y="202853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083889" y="3614721"/>
            <a:ext cx="3626122" cy="2030628"/>
          </a:xfrm>
          <a:custGeom>
            <a:avLst/>
            <a:gdLst/>
            <a:ahLst/>
            <a:cxnLst/>
            <a:rect l="l" t="t" r="r" b="b"/>
            <a:pathLst>
              <a:path w="3626122" h="2030628">
                <a:moveTo>
                  <a:pt x="0" y="0"/>
                </a:moveTo>
                <a:lnTo>
                  <a:pt x="3626121" y="0"/>
                </a:lnTo>
                <a:lnTo>
                  <a:pt x="3626121" y="2030628"/>
                </a:lnTo>
                <a:lnTo>
                  <a:pt x="0" y="2030628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168326" y="5860900"/>
            <a:ext cx="3541684" cy="1983343"/>
          </a:xfrm>
          <a:custGeom>
            <a:avLst/>
            <a:gdLst/>
            <a:ahLst/>
            <a:cxnLst/>
            <a:rect l="l" t="t" r="r" b="b"/>
            <a:pathLst>
              <a:path w="3541684" h="1983343">
                <a:moveTo>
                  <a:pt x="0" y="0"/>
                </a:moveTo>
                <a:lnTo>
                  <a:pt x="3541684" y="0"/>
                </a:lnTo>
                <a:lnTo>
                  <a:pt x="3541684" y="1983344"/>
                </a:lnTo>
                <a:lnTo>
                  <a:pt x="0" y="1983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168326" y="8029981"/>
            <a:ext cx="3541684" cy="1983343"/>
          </a:xfrm>
          <a:custGeom>
            <a:avLst/>
            <a:gdLst/>
            <a:ahLst/>
            <a:cxnLst/>
            <a:rect l="l" t="t" r="r" b="b"/>
            <a:pathLst>
              <a:path w="3541684" h="1983343">
                <a:moveTo>
                  <a:pt x="0" y="0"/>
                </a:moveTo>
                <a:lnTo>
                  <a:pt x="3541684" y="0"/>
                </a:lnTo>
                <a:lnTo>
                  <a:pt x="3541684" y="1983343"/>
                </a:lnTo>
                <a:lnTo>
                  <a:pt x="0" y="1983343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89868" y="1279725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2-9) LSTM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89868" y="2055250"/>
            <a:ext cx="311500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ESGU 주가 예측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9898" y="8438868"/>
            <a:ext cx="4319567" cy="130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100번째 ~ 150번째 인덱스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파란색 선 : 실제 주가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주황색 선 : 예측 주가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313263" y="1279725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2-10)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최종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선정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753854" y="1867944"/>
            <a:ext cx="10203513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MSE, MAE 값이 더 낮고, 손실값(loss)이 더 작은 LSTM 모델을 최종 모델로 선정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53854" y="2414007"/>
            <a:ext cx="10203513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예측 정확도가 매우 높은 모델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753854" y="2960070"/>
            <a:ext cx="10203513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모델 선정 이유 구체화하기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0608" y="9727640"/>
            <a:ext cx="298160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03. LSTM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9309" y="1430366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4)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aphicFrame>
        <p:nvGraphicFramePr>
          <p:cNvPr id="20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94752"/>
              </p:ext>
            </p:extLst>
          </p:nvPr>
        </p:nvGraphicFramePr>
        <p:xfrm>
          <a:off x="597354" y="3040756"/>
          <a:ext cx="2679246" cy="3343644"/>
        </p:xfrm>
        <a:graphic>
          <a:graphicData uri="http://schemas.openxmlformats.org/drawingml/2006/table">
            <a:tbl>
              <a:tblPr/>
              <a:tblGrid>
                <a:gridCol w="1339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075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주가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946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50일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110.18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946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102.46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731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100.00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946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dirty="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99.86</a:t>
                      </a:r>
                      <a:endParaRPr lang="en-US" sz="1100" dirty="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1" name="Group 21"/>
          <p:cNvGrpSpPr/>
          <p:nvPr/>
        </p:nvGrpSpPr>
        <p:grpSpPr>
          <a:xfrm>
            <a:off x="1053744" y="2333336"/>
            <a:ext cx="1784667" cy="594939"/>
            <a:chOff x="0" y="0"/>
            <a:chExt cx="525942" cy="1753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5942" cy="175329"/>
            </a:xfrm>
            <a:custGeom>
              <a:avLst/>
              <a:gdLst/>
              <a:ahLst/>
              <a:cxnLst/>
              <a:rect l="l" t="t" r="r" b="b"/>
              <a:pathLst>
                <a:path w="525942" h="175329">
                  <a:moveTo>
                    <a:pt x="87664" y="0"/>
                  </a:moveTo>
                  <a:lnTo>
                    <a:pt x="438278" y="0"/>
                  </a:lnTo>
                  <a:cubicBezTo>
                    <a:pt x="486693" y="0"/>
                    <a:pt x="525942" y="39249"/>
                    <a:pt x="525942" y="87664"/>
                  </a:cubicBezTo>
                  <a:lnTo>
                    <a:pt x="525942" y="87664"/>
                  </a:lnTo>
                  <a:cubicBezTo>
                    <a:pt x="525942" y="110914"/>
                    <a:pt x="516706" y="133212"/>
                    <a:pt x="500266" y="149652"/>
                  </a:cubicBezTo>
                  <a:cubicBezTo>
                    <a:pt x="483825" y="166093"/>
                    <a:pt x="461528" y="175329"/>
                    <a:pt x="43827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2594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39950" y="2452739"/>
            <a:ext cx="1661437" cy="3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2"/>
              </a:lnSpc>
            </a:pPr>
            <a:r>
              <a:rPr lang="en-US" sz="1966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ESGU</a:t>
            </a:r>
          </a:p>
        </p:txBody>
      </p:sp>
      <p:graphicFrame>
        <p:nvGraphicFramePr>
          <p:cNvPr id="25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036"/>
              </p:ext>
            </p:extLst>
          </p:nvPr>
        </p:nvGraphicFramePr>
        <p:xfrm>
          <a:off x="3528741" y="3040756"/>
          <a:ext cx="2679246" cy="3348206"/>
        </p:xfrm>
        <a:graphic>
          <a:graphicData uri="http://schemas.openxmlformats.org/drawingml/2006/table">
            <a:tbl>
              <a:tblPr/>
              <a:tblGrid>
                <a:gridCol w="1339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38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주가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067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50일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42.15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067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 dirty="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100일 후</a:t>
                      </a:r>
                      <a:endParaRPr lang="en-US" sz="1100" dirty="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42.02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067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42.00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067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dirty="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42.00</a:t>
                      </a:r>
                      <a:endParaRPr lang="en-US" sz="1100" dirty="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3985130" y="2333336"/>
            <a:ext cx="1784667" cy="594939"/>
            <a:chOff x="0" y="0"/>
            <a:chExt cx="525942" cy="1753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25942" cy="175329"/>
            </a:xfrm>
            <a:custGeom>
              <a:avLst/>
              <a:gdLst/>
              <a:ahLst/>
              <a:cxnLst/>
              <a:rect l="l" t="t" r="r" b="b"/>
              <a:pathLst>
                <a:path w="525942" h="175329">
                  <a:moveTo>
                    <a:pt x="87664" y="0"/>
                  </a:moveTo>
                  <a:lnTo>
                    <a:pt x="438278" y="0"/>
                  </a:lnTo>
                  <a:cubicBezTo>
                    <a:pt x="486693" y="0"/>
                    <a:pt x="525942" y="39249"/>
                    <a:pt x="525942" y="87664"/>
                  </a:cubicBezTo>
                  <a:lnTo>
                    <a:pt x="525942" y="87664"/>
                  </a:lnTo>
                  <a:cubicBezTo>
                    <a:pt x="525942" y="110914"/>
                    <a:pt x="516706" y="133212"/>
                    <a:pt x="500266" y="149652"/>
                  </a:cubicBezTo>
                  <a:cubicBezTo>
                    <a:pt x="483825" y="166093"/>
                    <a:pt x="461528" y="175329"/>
                    <a:pt x="43827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52594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071336" y="2452739"/>
            <a:ext cx="1661437" cy="3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2"/>
              </a:lnSpc>
            </a:pPr>
            <a:r>
              <a:rPr lang="en-US" sz="1966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ERTH</a:t>
            </a:r>
          </a:p>
        </p:txBody>
      </p:sp>
      <p:graphicFrame>
        <p:nvGraphicFramePr>
          <p:cNvPr id="30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319830"/>
              </p:ext>
            </p:extLst>
          </p:nvPr>
        </p:nvGraphicFramePr>
        <p:xfrm>
          <a:off x="6456024" y="3040756"/>
          <a:ext cx="2687976" cy="3348206"/>
        </p:xfrm>
        <a:graphic>
          <a:graphicData uri="http://schemas.openxmlformats.org/drawingml/2006/table">
            <a:tbl>
              <a:tblPr/>
              <a:tblGrid>
                <a:gridCol w="1343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38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주가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067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50일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47.18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067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dirty="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43.73</a:t>
                      </a:r>
                      <a:endParaRPr lang="en-US" sz="1100" dirty="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067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43.23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067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dirty="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43.22</a:t>
                      </a:r>
                      <a:endParaRPr lang="en-US" sz="1100" dirty="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1" name="Group 31"/>
          <p:cNvGrpSpPr/>
          <p:nvPr/>
        </p:nvGrpSpPr>
        <p:grpSpPr>
          <a:xfrm>
            <a:off x="6912414" y="2333336"/>
            <a:ext cx="1784667" cy="594939"/>
            <a:chOff x="0" y="0"/>
            <a:chExt cx="525942" cy="17532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25942" cy="175329"/>
            </a:xfrm>
            <a:custGeom>
              <a:avLst/>
              <a:gdLst/>
              <a:ahLst/>
              <a:cxnLst/>
              <a:rect l="l" t="t" r="r" b="b"/>
              <a:pathLst>
                <a:path w="525942" h="175329">
                  <a:moveTo>
                    <a:pt x="87664" y="0"/>
                  </a:moveTo>
                  <a:lnTo>
                    <a:pt x="438278" y="0"/>
                  </a:lnTo>
                  <a:cubicBezTo>
                    <a:pt x="486693" y="0"/>
                    <a:pt x="525942" y="39249"/>
                    <a:pt x="525942" y="87664"/>
                  </a:cubicBezTo>
                  <a:lnTo>
                    <a:pt x="525942" y="87664"/>
                  </a:lnTo>
                  <a:cubicBezTo>
                    <a:pt x="525942" y="110914"/>
                    <a:pt x="516706" y="133212"/>
                    <a:pt x="500266" y="149652"/>
                  </a:cubicBezTo>
                  <a:cubicBezTo>
                    <a:pt x="483825" y="166093"/>
                    <a:pt x="461528" y="175329"/>
                    <a:pt x="43827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52594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998620" y="2452739"/>
            <a:ext cx="1661437" cy="3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2"/>
              </a:lnSpc>
            </a:pPr>
            <a:r>
              <a:rPr lang="en-US" sz="1966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NULG</a:t>
            </a:r>
          </a:p>
        </p:txBody>
      </p:sp>
      <p:graphicFrame>
        <p:nvGraphicFramePr>
          <p:cNvPr id="35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720726"/>
              </p:ext>
            </p:extLst>
          </p:nvPr>
        </p:nvGraphicFramePr>
        <p:xfrm>
          <a:off x="9383309" y="3040756"/>
          <a:ext cx="2696706" cy="3350315"/>
        </p:xfrm>
        <a:graphic>
          <a:graphicData uri="http://schemas.openxmlformats.org/drawingml/2006/table">
            <a:tbl>
              <a:tblPr/>
              <a:tblGrid>
                <a:gridCol w="1348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주가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50일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89.87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dirty="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83.57</a:t>
                      </a:r>
                      <a:endParaRPr lang="en-US" sz="1100" dirty="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81.13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dirty="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80.94</a:t>
                      </a:r>
                      <a:endParaRPr lang="en-US" sz="1100" dirty="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6" name="Group 36"/>
          <p:cNvGrpSpPr/>
          <p:nvPr/>
        </p:nvGrpSpPr>
        <p:grpSpPr>
          <a:xfrm>
            <a:off x="9839698" y="2333336"/>
            <a:ext cx="1784667" cy="594939"/>
            <a:chOff x="0" y="0"/>
            <a:chExt cx="525942" cy="17532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25942" cy="175329"/>
            </a:xfrm>
            <a:custGeom>
              <a:avLst/>
              <a:gdLst/>
              <a:ahLst/>
              <a:cxnLst/>
              <a:rect l="l" t="t" r="r" b="b"/>
              <a:pathLst>
                <a:path w="525942" h="175329">
                  <a:moveTo>
                    <a:pt x="87664" y="0"/>
                  </a:moveTo>
                  <a:lnTo>
                    <a:pt x="438278" y="0"/>
                  </a:lnTo>
                  <a:cubicBezTo>
                    <a:pt x="486693" y="0"/>
                    <a:pt x="525942" y="39249"/>
                    <a:pt x="525942" y="87664"/>
                  </a:cubicBezTo>
                  <a:lnTo>
                    <a:pt x="525942" y="87664"/>
                  </a:lnTo>
                  <a:cubicBezTo>
                    <a:pt x="525942" y="110914"/>
                    <a:pt x="516706" y="133212"/>
                    <a:pt x="500266" y="149652"/>
                  </a:cubicBezTo>
                  <a:cubicBezTo>
                    <a:pt x="483825" y="166093"/>
                    <a:pt x="461528" y="175329"/>
                    <a:pt x="43827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52594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925904" y="2452739"/>
            <a:ext cx="1661437" cy="3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2"/>
              </a:lnSpc>
            </a:pPr>
            <a:r>
              <a:rPr lang="en-US" sz="1966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VDE</a:t>
            </a:r>
          </a:p>
        </p:txBody>
      </p:sp>
      <p:graphicFrame>
        <p:nvGraphicFramePr>
          <p:cNvPr id="40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38858"/>
              </p:ext>
            </p:extLst>
          </p:nvPr>
        </p:nvGraphicFramePr>
        <p:xfrm>
          <a:off x="12310593" y="3040756"/>
          <a:ext cx="2696706" cy="3350315"/>
        </p:xfrm>
        <a:graphic>
          <a:graphicData uri="http://schemas.openxmlformats.org/drawingml/2006/table">
            <a:tbl>
              <a:tblPr/>
              <a:tblGrid>
                <a:gridCol w="1348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주가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50일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71.53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 dirty="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100일 후</a:t>
                      </a:r>
                      <a:endParaRPr lang="en-US" sz="1100" dirty="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dirty="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83.10</a:t>
                      </a:r>
                      <a:endParaRPr lang="en-US" sz="1100" dirty="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85.12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dirty="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85.17</a:t>
                      </a:r>
                      <a:endParaRPr lang="en-US" sz="1100" dirty="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1" name="Group 41"/>
          <p:cNvGrpSpPr/>
          <p:nvPr/>
        </p:nvGrpSpPr>
        <p:grpSpPr>
          <a:xfrm>
            <a:off x="12766982" y="2333336"/>
            <a:ext cx="1784667" cy="594939"/>
            <a:chOff x="0" y="0"/>
            <a:chExt cx="525942" cy="17532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25942" cy="175329"/>
            </a:xfrm>
            <a:custGeom>
              <a:avLst/>
              <a:gdLst/>
              <a:ahLst/>
              <a:cxnLst/>
              <a:rect l="l" t="t" r="r" b="b"/>
              <a:pathLst>
                <a:path w="525942" h="175329">
                  <a:moveTo>
                    <a:pt x="87664" y="0"/>
                  </a:moveTo>
                  <a:lnTo>
                    <a:pt x="438278" y="0"/>
                  </a:lnTo>
                  <a:cubicBezTo>
                    <a:pt x="486693" y="0"/>
                    <a:pt x="525942" y="39249"/>
                    <a:pt x="525942" y="87664"/>
                  </a:cubicBezTo>
                  <a:lnTo>
                    <a:pt x="525942" y="87664"/>
                  </a:lnTo>
                  <a:cubicBezTo>
                    <a:pt x="525942" y="110914"/>
                    <a:pt x="516706" y="133212"/>
                    <a:pt x="500266" y="149652"/>
                  </a:cubicBezTo>
                  <a:cubicBezTo>
                    <a:pt x="483825" y="166093"/>
                    <a:pt x="461528" y="175329"/>
                    <a:pt x="43827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52594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2853188" y="2452739"/>
            <a:ext cx="1661437" cy="3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2"/>
              </a:lnSpc>
            </a:pPr>
            <a:r>
              <a:rPr lang="en-US" sz="1966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TAN</a:t>
            </a:r>
          </a:p>
        </p:txBody>
      </p:sp>
      <p:graphicFrame>
        <p:nvGraphicFramePr>
          <p:cNvPr id="45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974286"/>
              </p:ext>
            </p:extLst>
          </p:nvPr>
        </p:nvGraphicFramePr>
        <p:xfrm>
          <a:off x="15236638" y="3040756"/>
          <a:ext cx="2696704" cy="3350315"/>
        </p:xfrm>
        <a:graphic>
          <a:graphicData uri="http://schemas.openxmlformats.org/drawingml/2006/table">
            <a:tbl>
              <a:tblPr/>
              <a:tblGrid>
                <a:gridCol w="134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주가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50일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95.12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90.00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200일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88.98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b="1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300일 후</a:t>
                      </a:r>
                      <a:endParaRPr lang="en-US" sz="110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3"/>
                        </a:lnSpc>
                        <a:defRPr/>
                      </a:pPr>
                      <a:r>
                        <a:rPr lang="en-US" sz="1752" dirty="0">
                          <a:solidFill>
                            <a:srgbClr val="000000">
                              <a:alpha val="80000"/>
                            </a:srgbClr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88.95</a:t>
                      </a:r>
                      <a:endParaRPr lang="en-US" sz="1100" dirty="0"/>
                    </a:p>
                  </a:txBody>
                  <a:tcPr marL="170250" marR="170250" marT="170250" marB="170250" anchor="ctr">
                    <a:lnL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31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6" name="Group 46"/>
          <p:cNvGrpSpPr/>
          <p:nvPr/>
        </p:nvGrpSpPr>
        <p:grpSpPr>
          <a:xfrm>
            <a:off x="15693028" y="2333336"/>
            <a:ext cx="1784667" cy="594939"/>
            <a:chOff x="0" y="0"/>
            <a:chExt cx="525942" cy="17532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25942" cy="175329"/>
            </a:xfrm>
            <a:custGeom>
              <a:avLst/>
              <a:gdLst/>
              <a:ahLst/>
              <a:cxnLst/>
              <a:rect l="l" t="t" r="r" b="b"/>
              <a:pathLst>
                <a:path w="525942" h="175329">
                  <a:moveTo>
                    <a:pt x="87664" y="0"/>
                  </a:moveTo>
                  <a:lnTo>
                    <a:pt x="438278" y="0"/>
                  </a:lnTo>
                  <a:cubicBezTo>
                    <a:pt x="486693" y="0"/>
                    <a:pt x="525942" y="39249"/>
                    <a:pt x="525942" y="87664"/>
                  </a:cubicBezTo>
                  <a:lnTo>
                    <a:pt x="525942" y="87664"/>
                  </a:lnTo>
                  <a:cubicBezTo>
                    <a:pt x="525942" y="110914"/>
                    <a:pt x="516706" y="133212"/>
                    <a:pt x="500266" y="149652"/>
                  </a:cubicBezTo>
                  <a:cubicBezTo>
                    <a:pt x="483825" y="166093"/>
                    <a:pt x="461528" y="175329"/>
                    <a:pt x="43827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22376C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52594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5779234" y="2452739"/>
            <a:ext cx="1661437" cy="3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2"/>
              </a:lnSpc>
            </a:pPr>
            <a:r>
              <a:rPr lang="en-US" sz="1966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SUSA</a:t>
            </a:r>
          </a:p>
        </p:txBody>
      </p:sp>
      <p:grpSp>
        <p:nvGrpSpPr>
          <p:cNvPr id="50" name="Group 50"/>
          <p:cNvGrpSpPr/>
          <p:nvPr/>
        </p:nvGrpSpPr>
        <p:grpSpPr>
          <a:xfrm rot="5400000">
            <a:off x="7942348" y="1707101"/>
            <a:ext cx="2403304" cy="13709265"/>
            <a:chOff x="0" y="0"/>
            <a:chExt cx="632969" cy="361067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2969" cy="3610671"/>
            </a:xfrm>
            <a:custGeom>
              <a:avLst/>
              <a:gdLst/>
              <a:ahLst/>
              <a:cxnLst/>
              <a:rect l="l" t="t" r="r" b="b"/>
              <a:pathLst>
                <a:path w="632969" h="3610671">
                  <a:moveTo>
                    <a:pt x="164290" y="0"/>
                  </a:moveTo>
                  <a:lnTo>
                    <a:pt x="468679" y="0"/>
                  </a:lnTo>
                  <a:cubicBezTo>
                    <a:pt x="512252" y="0"/>
                    <a:pt x="554039" y="17309"/>
                    <a:pt x="584850" y="48119"/>
                  </a:cubicBezTo>
                  <a:cubicBezTo>
                    <a:pt x="615660" y="78930"/>
                    <a:pt x="632969" y="120717"/>
                    <a:pt x="632969" y="164290"/>
                  </a:cubicBezTo>
                  <a:lnTo>
                    <a:pt x="632969" y="3446381"/>
                  </a:lnTo>
                  <a:cubicBezTo>
                    <a:pt x="632969" y="3537116"/>
                    <a:pt x="559414" y="3610671"/>
                    <a:pt x="468679" y="3610671"/>
                  </a:cubicBezTo>
                  <a:lnTo>
                    <a:pt x="164290" y="3610671"/>
                  </a:lnTo>
                  <a:cubicBezTo>
                    <a:pt x="120717" y="3610671"/>
                    <a:pt x="78930" y="3593362"/>
                    <a:pt x="48119" y="3562552"/>
                  </a:cubicBezTo>
                  <a:cubicBezTo>
                    <a:pt x="17309" y="3531741"/>
                    <a:pt x="0" y="3489953"/>
                    <a:pt x="0" y="3446381"/>
                  </a:cubicBezTo>
                  <a:lnTo>
                    <a:pt x="0" y="164290"/>
                  </a:lnTo>
                  <a:cubicBezTo>
                    <a:pt x="0" y="120717"/>
                    <a:pt x="17309" y="78930"/>
                    <a:pt x="48119" y="48119"/>
                  </a:cubicBezTo>
                  <a:cubicBezTo>
                    <a:pt x="78930" y="17309"/>
                    <a:pt x="120717" y="0"/>
                    <a:pt x="164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632969" cy="3648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5985250" y="8008756"/>
            <a:ext cx="6560939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ESG ETF</a:t>
            </a: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는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전체적으로 하락세</a:t>
            </a: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를 보였지만,</a:t>
            </a:r>
          </a:p>
          <a:p>
            <a:pPr algn="ctr">
              <a:lnSpc>
                <a:spcPts val="3949"/>
              </a:lnSpc>
            </a:pPr>
            <a:r>
              <a:rPr lang="en-US" sz="24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친환경 에너지와 관련있는 TAN은 상승세를 보였다.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1410" y="9727640"/>
            <a:ext cx="296556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519377" y="2137662"/>
            <a:ext cx="7523477" cy="523372"/>
          </a:xfrm>
          <a:custGeom>
            <a:avLst/>
            <a:gdLst/>
            <a:ahLst/>
            <a:cxnLst/>
            <a:rect l="l" t="t" r="r" b="b"/>
            <a:pathLst>
              <a:path w="7523477" h="523372">
                <a:moveTo>
                  <a:pt x="0" y="0"/>
                </a:moveTo>
                <a:lnTo>
                  <a:pt x="7523477" y="0"/>
                </a:lnTo>
                <a:lnTo>
                  <a:pt x="7523477" y="523373"/>
                </a:lnTo>
                <a:lnTo>
                  <a:pt x="0" y="523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19377" y="2661035"/>
            <a:ext cx="8361534" cy="1210843"/>
          </a:xfrm>
          <a:custGeom>
            <a:avLst/>
            <a:gdLst/>
            <a:ahLst/>
            <a:cxnLst/>
            <a:rect l="l" t="t" r="r" b="b"/>
            <a:pathLst>
              <a:path w="8361534" h="1210843">
                <a:moveTo>
                  <a:pt x="0" y="0"/>
                </a:moveTo>
                <a:lnTo>
                  <a:pt x="8361534" y="0"/>
                </a:lnTo>
                <a:lnTo>
                  <a:pt x="8361534" y="1210842"/>
                </a:lnTo>
                <a:lnTo>
                  <a:pt x="0" y="1210842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395228" y="2137662"/>
            <a:ext cx="8415829" cy="1704607"/>
          </a:xfrm>
          <a:custGeom>
            <a:avLst/>
            <a:gdLst/>
            <a:ahLst/>
            <a:cxnLst/>
            <a:rect l="l" t="t" r="r" b="b"/>
            <a:pathLst>
              <a:path w="8415829" h="1704607">
                <a:moveTo>
                  <a:pt x="0" y="0"/>
                </a:moveTo>
                <a:lnTo>
                  <a:pt x="8415828" y="0"/>
                </a:lnTo>
                <a:lnTo>
                  <a:pt x="8415828" y="1704608"/>
                </a:lnTo>
                <a:lnTo>
                  <a:pt x="0" y="1704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19377" y="4739922"/>
            <a:ext cx="8638787" cy="1701413"/>
          </a:xfrm>
          <a:custGeom>
            <a:avLst/>
            <a:gdLst/>
            <a:ahLst/>
            <a:cxnLst/>
            <a:rect l="l" t="t" r="r" b="b"/>
            <a:pathLst>
              <a:path w="8638787" h="1701413">
                <a:moveTo>
                  <a:pt x="0" y="0"/>
                </a:moveTo>
                <a:lnTo>
                  <a:pt x="8638787" y="0"/>
                </a:lnTo>
                <a:lnTo>
                  <a:pt x="8638787" y="1701413"/>
                </a:lnTo>
                <a:lnTo>
                  <a:pt x="0" y="1701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395228" y="4697695"/>
            <a:ext cx="8415829" cy="1652721"/>
          </a:xfrm>
          <a:custGeom>
            <a:avLst/>
            <a:gdLst/>
            <a:ahLst/>
            <a:cxnLst/>
            <a:rect l="l" t="t" r="r" b="b"/>
            <a:pathLst>
              <a:path w="8415829" h="1652721">
                <a:moveTo>
                  <a:pt x="0" y="0"/>
                </a:moveTo>
                <a:lnTo>
                  <a:pt x="8415828" y="0"/>
                </a:lnTo>
                <a:lnTo>
                  <a:pt x="8415828" y="1652721"/>
                </a:lnTo>
                <a:lnTo>
                  <a:pt x="0" y="16527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1)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연구의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출발점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-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금융시장과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정책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변화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01.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배경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457866" y="6441335"/>
            <a:ext cx="4937362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- 2025.02.17 연합뉴스, 이지헌 기자 -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03142" y="3824252"/>
            <a:ext cx="4937362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- 2025.02.26 참세상, 류민 기자 -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36138" y="3868168"/>
            <a:ext cx="4937362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- 2025.02.27 글로벌 경제, 박중호 기자 -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14677" y="6394645"/>
            <a:ext cx="5196379" cy="36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- 2025.02.22 CBS노컷뉴스, 장성주 기자 - </a:t>
            </a:r>
          </a:p>
        </p:txBody>
      </p:sp>
      <p:grpSp>
        <p:nvGrpSpPr>
          <p:cNvPr id="29" name="Group 29"/>
          <p:cNvGrpSpPr/>
          <p:nvPr/>
        </p:nvGrpSpPr>
        <p:grpSpPr>
          <a:xfrm rot="5400000">
            <a:off x="7942348" y="1723075"/>
            <a:ext cx="2403304" cy="13709265"/>
            <a:chOff x="0" y="0"/>
            <a:chExt cx="632969" cy="361067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2969" cy="3610671"/>
            </a:xfrm>
            <a:custGeom>
              <a:avLst/>
              <a:gdLst/>
              <a:ahLst/>
              <a:cxnLst/>
              <a:rect l="l" t="t" r="r" b="b"/>
              <a:pathLst>
                <a:path w="632969" h="3610671">
                  <a:moveTo>
                    <a:pt x="164290" y="0"/>
                  </a:moveTo>
                  <a:lnTo>
                    <a:pt x="468679" y="0"/>
                  </a:lnTo>
                  <a:cubicBezTo>
                    <a:pt x="512252" y="0"/>
                    <a:pt x="554039" y="17309"/>
                    <a:pt x="584850" y="48119"/>
                  </a:cubicBezTo>
                  <a:cubicBezTo>
                    <a:pt x="615660" y="78930"/>
                    <a:pt x="632969" y="120717"/>
                    <a:pt x="632969" y="164290"/>
                  </a:cubicBezTo>
                  <a:lnTo>
                    <a:pt x="632969" y="3446381"/>
                  </a:lnTo>
                  <a:cubicBezTo>
                    <a:pt x="632969" y="3537116"/>
                    <a:pt x="559414" y="3610671"/>
                    <a:pt x="468679" y="3610671"/>
                  </a:cubicBezTo>
                  <a:lnTo>
                    <a:pt x="164290" y="3610671"/>
                  </a:lnTo>
                  <a:cubicBezTo>
                    <a:pt x="120717" y="3610671"/>
                    <a:pt x="78930" y="3593362"/>
                    <a:pt x="48119" y="3562552"/>
                  </a:cubicBezTo>
                  <a:cubicBezTo>
                    <a:pt x="17309" y="3531741"/>
                    <a:pt x="0" y="3489953"/>
                    <a:pt x="0" y="3446381"/>
                  </a:cubicBezTo>
                  <a:lnTo>
                    <a:pt x="0" y="164290"/>
                  </a:lnTo>
                  <a:cubicBezTo>
                    <a:pt x="0" y="120717"/>
                    <a:pt x="17309" y="78930"/>
                    <a:pt x="48119" y="48119"/>
                  </a:cubicBezTo>
                  <a:cubicBezTo>
                    <a:pt x="78930" y="17309"/>
                    <a:pt x="120717" y="0"/>
                    <a:pt x="164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632969" cy="3648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700144" y="7880880"/>
            <a:ext cx="10051835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세계가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조망하는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2025년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가장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큰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변수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“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트럼프의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두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번째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취임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”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79880" y="8530082"/>
            <a:ext cx="11371680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정부와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완전히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다른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방향성으로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나아가는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미국에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어떻게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발맞추어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나갈것인가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?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5950" y="9727640"/>
            <a:ext cx="147476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04.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종합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및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제안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9309" y="1430366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1)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요약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7942348" y="446433"/>
            <a:ext cx="2403304" cy="16230600"/>
            <a:chOff x="0" y="0"/>
            <a:chExt cx="632969" cy="42747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2969" cy="4274726"/>
            </a:xfrm>
            <a:custGeom>
              <a:avLst/>
              <a:gdLst/>
              <a:ahLst/>
              <a:cxnLst/>
              <a:rect l="l" t="t" r="r" b="b"/>
              <a:pathLst>
                <a:path w="632969" h="4274726">
                  <a:moveTo>
                    <a:pt x="164290" y="0"/>
                  </a:moveTo>
                  <a:lnTo>
                    <a:pt x="468679" y="0"/>
                  </a:lnTo>
                  <a:cubicBezTo>
                    <a:pt x="512252" y="0"/>
                    <a:pt x="554039" y="17309"/>
                    <a:pt x="584850" y="48119"/>
                  </a:cubicBezTo>
                  <a:cubicBezTo>
                    <a:pt x="615660" y="78930"/>
                    <a:pt x="632969" y="120717"/>
                    <a:pt x="632969" y="164290"/>
                  </a:cubicBezTo>
                  <a:lnTo>
                    <a:pt x="632969" y="4110436"/>
                  </a:lnTo>
                  <a:cubicBezTo>
                    <a:pt x="632969" y="4201171"/>
                    <a:pt x="559414" y="4274726"/>
                    <a:pt x="468679" y="4274726"/>
                  </a:cubicBezTo>
                  <a:lnTo>
                    <a:pt x="164290" y="4274726"/>
                  </a:lnTo>
                  <a:cubicBezTo>
                    <a:pt x="120717" y="4274726"/>
                    <a:pt x="78930" y="4257417"/>
                    <a:pt x="48119" y="4226607"/>
                  </a:cubicBezTo>
                  <a:cubicBezTo>
                    <a:pt x="17309" y="4195796"/>
                    <a:pt x="0" y="4154008"/>
                    <a:pt x="0" y="4110436"/>
                  </a:cubicBezTo>
                  <a:lnTo>
                    <a:pt x="0" y="164290"/>
                  </a:lnTo>
                  <a:cubicBezTo>
                    <a:pt x="0" y="120717"/>
                    <a:pt x="17309" y="78930"/>
                    <a:pt x="48119" y="48119"/>
                  </a:cubicBezTo>
                  <a:cubicBezTo>
                    <a:pt x="78930" y="17309"/>
                    <a:pt x="120717" y="0"/>
                    <a:pt x="164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32969" cy="431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818400" y="7698133"/>
            <a:ext cx="14658646" cy="194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평균적으로, 트럼프 행정부의 환경 정책 발표 후 ESG와 전통 에너지 섹터는 차이를 보였다.</a:t>
            </a:r>
          </a:p>
          <a:p>
            <a:pPr algn="ctr">
              <a:lnSpc>
                <a:spcPts val="3949"/>
              </a:lnSpc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특히,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이벤트 발생 후 3~4일 이후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엔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전통 에너지 주가는 상승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, 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ESG 관련 주가는 하락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하는 모습이 뚜렷이 나타났다.</a:t>
            </a:r>
          </a:p>
          <a:p>
            <a:pPr algn="ctr">
              <a:lnSpc>
                <a:spcPts val="3949"/>
              </a:lnSpc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반면,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 이벤트 발생 이후 1일 내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에는 평균적인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경향성과 반대로 움직이는 모습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을 보였다.  </a:t>
            </a:r>
          </a:p>
          <a:p>
            <a:pPr algn="ctr">
              <a:lnSpc>
                <a:spcPts val="3949"/>
              </a:lnSpc>
            </a:pPr>
            <a:endParaRPr lang="en-US" sz="2499" b="1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Cabin Bold"/>
              <a:sym typeface="Cabin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8899798" y="2333336"/>
            <a:ext cx="5288559" cy="4561794"/>
          </a:xfrm>
          <a:custGeom>
            <a:avLst/>
            <a:gdLst/>
            <a:ahLst/>
            <a:cxnLst/>
            <a:rect l="l" t="t" r="r" b="b"/>
            <a:pathLst>
              <a:path w="5288559" h="4561794">
                <a:moveTo>
                  <a:pt x="0" y="0"/>
                </a:moveTo>
                <a:lnTo>
                  <a:pt x="5288559" y="0"/>
                </a:lnTo>
                <a:lnTo>
                  <a:pt x="5288559" y="4561794"/>
                </a:lnTo>
                <a:lnTo>
                  <a:pt x="0" y="456179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083056" y="2333336"/>
            <a:ext cx="5287549" cy="4561794"/>
          </a:xfrm>
          <a:custGeom>
            <a:avLst/>
            <a:gdLst/>
            <a:ahLst/>
            <a:cxnLst/>
            <a:rect l="l" t="t" r="r" b="b"/>
            <a:pathLst>
              <a:path w="5287549" h="4561794">
                <a:moveTo>
                  <a:pt x="0" y="0"/>
                </a:moveTo>
                <a:lnTo>
                  <a:pt x="5287549" y="0"/>
                </a:lnTo>
                <a:lnTo>
                  <a:pt x="5287549" y="4561794"/>
                </a:lnTo>
                <a:lnTo>
                  <a:pt x="0" y="456179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89006" y="9727640"/>
            <a:ext cx="301365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7942348" y="446433"/>
            <a:ext cx="2403304" cy="16230600"/>
            <a:chOff x="0" y="0"/>
            <a:chExt cx="632969" cy="42747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2969" cy="4274726"/>
            </a:xfrm>
            <a:custGeom>
              <a:avLst/>
              <a:gdLst/>
              <a:ahLst/>
              <a:cxnLst/>
              <a:rect l="l" t="t" r="r" b="b"/>
              <a:pathLst>
                <a:path w="632969" h="4274726">
                  <a:moveTo>
                    <a:pt x="164290" y="0"/>
                  </a:moveTo>
                  <a:lnTo>
                    <a:pt x="468679" y="0"/>
                  </a:lnTo>
                  <a:cubicBezTo>
                    <a:pt x="512252" y="0"/>
                    <a:pt x="554039" y="17309"/>
                    <a:pt x="584850" y="48119"/>
                  </a:cubicBezTo>
                  <a:cubicBezTo>
                    <a:pt x="615660" y="78930"/>
                    <a:pt x="632969" y="120717"/>
                    <a:pt x="632969" y="164290"/>
                  </a:cubicBezTo>
                  <a:lnTo>
                    <a:pt x="632969" y="4110436"/>
                  </a:lnTo>
                  <a:cubicBezTo>
                    <a:pt x="632969" y="4201171"/>
                    <a:pt x="559414" y="4274726"/>
                    <a:pt x="468679" y="4274726"/>
                  </a:cubicBezTo>
                  <a:lnTo>
                    <a:pt x="164290" y="4274726"/>
                  </a:lnTo>
                  <a:cubicBezTo>
                    <a:pt x="120717" y="4274726"/>
                    <a:pt x="78930" y="4257417"/>
                    <a:pt x="48119" y="4226607"/>
                  </a:cubicBezTo>
                  <a:cubicBezTo>
                    <a:pt x="17309" y="4195796"/>
                    <a:pt x="0" y="4154008"/>
                    <a:pt x="0" y="4110436"/>
                  </a:cubicBezTo>
                  <a:lnTo>
                    <a:pt x="0" y="164290"/>
                  </a:lnTo>
                  <a:cubicBezTo>
                    <a:pt x="0" y="120717"/>
                    <a:pt x="17309" y="78930"/>
                    <a:pt x="48119" y="48119"/>
                  </a:cubicBezTo>
                  <a:cubicBezTo>
                    <a:pt x="78930" y="17309"/>
                    <a:pt x="120717" y="0"/>
                    <a:pt x="164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32969" cy="431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3003272" y="2118753"/>
            <a:ext cx="5782056" cy="4575052"/>
          </a:xfrm>
          <a:custGeom>
            <a:avLst/>
            <a:gdLst/>
            <a:ahLst/>
            <a:cxnLst/>
            <a:rect l="l" t="t" r="r" b="b"/>
            <a:pathLst>
              <a:path w="5782056" h="4575052">
                <a:moveTo>
                  <a:pt x="0" y="0"/>
                </a:moveTo>
                <a:lnTo>
                  <a:pt x="5782056" y="0"/>
                </a:lnTo>
                <a:lnTo>
                  <a:pt x="5782056" y="4575052"/>
                </a:lnTo>
                <a:lnTo>
                  <a:pt x="0" y="4575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953145" y="2118753"/>
            <a:ext cx="5800383" cy="4575052"/>
          </a:xfrm>
          <a:custGeom>
            <a:avLst/>
            <a:gdLst/>
            <a:ahLst/>
            <a:cxnLst/>
            <a:rect l="l" t="t" r="r" b="b"/>
            <a:pathLst>
              <a:path w="5800383" h="4575052">
                <a:moveTo>
                  <a:pt x="0" y="0"/>
                </a:moveTo>
                <a:lnTo>
                  <a:pt x="5800382" y="0"/>
                </a:lnTo>
                <a:lnTo>
                  <a:pt x="5800382" y="4575052"/>
                </a:lnTo>
                <a:lnTo>
                  <a:pt x="0" y="457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04.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종합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및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제안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49309" y="1430366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2) LSTM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요약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818400" y="7698133"/>
            <a:ext cx="14658646" cy="145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LSTM 모델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이 GRU 대비 금융시장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주가 예측에서 더 우수한 성능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을 보였다.</a:t>
            </a:r>
          </a:p>
          <a:p>
            <a:pPr algn="ctr">
              <a:lnSpc>
                <a:spcPts val="3949"/>
              </a:lnSpc>
            </a:pP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트럼프 정책 변화가 반영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될 경우,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대부분의 ESG ETF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는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장기적으로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 약세를 보일 가능성이 높다.</a:t>
            </a:r>
          </a:p>
          <a:p>
            <a:pPr algn="ctr">
              <a:lnSpc>
                <a:spcPts val="3949"/>
              </a:lnSpc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그러나 </a:t>
            </a:r>
            <a:r>
              <a:rPr lang="en-US" sz="2499" b="1">
                <a:solidFill>
                  <a:srgbClr val="C34564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기후변화가 심각해짐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에 따라, 친환경 에너지 관련 ETF인 </a:t>
            </a:r>
            <a:r>
              <a:rPr lang="en-US" sz="2499" b="1">
                <a:solidFill>
                  <a:srgbClr val="C34564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‘TAN’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은 성장세를 보이고 있다.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231344" y="6646180"/>
            <a:ext cx="2553984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- ETF별 주가 예측 그래프 -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89231" y="6646180"/>
            <a:ext cx="2764296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- ETF별 수익률 예측 그래프 -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6639" y="9727640"/>
            <a:ext cx="266099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5897944" y="-2103056"/>
            <a:ext cx="6492111" cy="16230600"/>
            <a:chOff x="0" y="0"/>
            <a:chExt cx="1709856" cy="42747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9856" cy="4274726"/>
            </a:xfrm>
            <a:custGeom>
              <a:avLst/>
              <a:gdLst/>
              <a:ahLst/>
              <a:cxnLst/>
              <a:rect l="l" t="t" r="r" b="b"/>
              <a:pathLst>
                <a:path w="1709856" h="4274726">
                  <a:moveTo>
                    <a:pt x="60818" y="0"/>
                  </a:moveTo>
                  <a:lnTo>
                    <a:pt x="1649038" y="0"/>
                  </a:lnTo>
                  <a:cubicBezTo>
                    <a:pt x="1682627" y="0"/>
                    <a:pt x="1709856" y="27229"/>
                    <a:pt x="1709856" y="60818"/>
                  </a:cubicBezTo>
                  <a:lnTo>
                    <a:pt x="1709856" y="4213908"/>
                  </a:lnTo>
                  <a:cubicBezTo>
                    <a:pt x="1709856" y="4247497"/>
                    <a:pt x="1682627" y="4274726"/>
                    <a:pt x="1649038" y="4274726"/>
                  </a:cubicBezTo>
                  <a:lnTo>
                    <a:pt x="60818" y="4274726"/>
                  </a:lnTo>
                  <a:cubicBezTo>
                    <a:pt x="27229" y="4274726"/>
                    <a:pt x="0" y="4247497"/>
                    <a:pt x="0" y="4213908"/>
                  </a:cubicBezTo>
                  <a:lnTo>
                    <a:pt x="0" y="60818"/>
                  </a:lnTo>
                  <a:cubicBezTo>
                    <a:pt x="0" y="27229"/>
                    <a:pt x="27229" y="0"/>
                    <a:pt x="608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709856" cy="431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36810" y="3092739"/>
            <a:ext cx="14658646" cy="311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9"/>
              </a:lnSpc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금융기관 및 투자자들은 정책 변화에 따라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자산 배분을 조정할 필요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가 있다.</a:t>
            </a:r>
          </a:p>
          <a:p>
            <a:pPr algn="ctr">
              <a:lnSpc>
                <a:spcPts val="3549"/>
              </a:lnSpc>
            </a:pPr>
            <a:endParaRPr lang="en-US" sz="2499" b="1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Cabin Bold"/>
              <a:sym typeface="Cabin Bold"/>
            </a:endParaRPr>
          </a:p>
          <a:p>
            <a:pPr algn="ctr">
              <a:lnSpc>
                <a:spcPts val="3549"/>
              </a:lnSpc>
            </a:pP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트럼프의 환경 관련 정책 발표일 기간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에,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전통 에너지 섹터는 강세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를 보일 가능성이 높으며 </a:t>
            </a:r>
          </a:p>
          <a:p>
            <a:pPr algn="ctr">
              <a:lnSpc>
                <a:spcPts val="3549"/>
              </a:lnSpc>
            </a:pP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ESG 관련 금융상품은 단기적 조정이 예상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된다.</a:t>
            </a:r>
          </a:p>
          <a:p>
            <a:pPr algn="ctr">
              <a:lnSpc>
                <a:spcPts val="3549"/>
              </a:lnSpc>
            </a:pPr>
            <a:endParaRPr lang="en-US" sz="2499" b="1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Cabin Bold"/>
              <a:sym typeface="Cabin Bold"/>
            </a:endParaRPr>
          </a:p>
          <a:p>
            <a:pPr algn="ctr">
              <a:lnSpc>
                <a:spcPts val="3549"/>
              </a:lnSpc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다만,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정책 발표일을 기점으로 전후 1일 동안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은 이러한 </a:t>
            </a:r>
            <a:r>
              <a:rPr lang="en-US" sz="24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투자자 심리와 반대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로 가는 경향이 있기에 </a:t>
            </a:r>
          </a:p>
          <a:p>
            <a:pPr algn="ctr">
              <a:lnSpc>
                <a:spcPts val="3549"/>
              </a:lnSpc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매도매수 시점에 대해 신중히 고려해야 한다.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04.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종합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및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제안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49309" y="1430366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3)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금융기관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및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투자자에게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주는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시사점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3814" y="9727640"/>
            <a:ext cx="291748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6810" y="7094160"/>
            <a:ext cx="14658646" cy="87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9"/>
              </a:lnSpc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국제 사회는 </a:t>
            </a:r>
            <a:r>
              <a:rPr lang="en-US" sz="2499" b="1">
                <a:solidFill>
                  <a:srgbClr val="C34564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ESG 정책을 적극 지지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하고 있으며, 이에 따라 </a:t>
            </a:r>
            <a:r>
              <a:rPr lang="en-US" sz="2499" b="1">
                <a:solidFill>
                  <a:srgbClr val="C34564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주가 전망이 약세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를 보이고 있다.</a:t>
            </a:r>
          </a:p>
          <a:p>
            <a:pPr algn="ctr">
              <a:lnSpc>
                <a:spcPts val="3549"/>
              </a:lnSpc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따라서, </a:t>
            </a:r>
            <a:r>
              <a:rPr lang="en-US" sz="2499" b="1" u="sng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장기 투자 관점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에서 </a:t>
            </a:r>
            <a:r>
              <a:rPr lang="en-US" sz="2499" b="1">
                <a:solidFill>
                  <a:srgbClr val="C34564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자산 조정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이 필요하다.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18400" y="8367372"/>
            <a:ext cx="14658646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9"/>
              </a:lnSpc>
            </a:pP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다만, </a:t>
            </a:r>
            <a:r>
              <a:rPr lang="en-US" sz="2499" b="1">
                <a:solidFill>
                  <a:srgbClr val="C34564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기후 변화 문제가 심화됨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에 따라 친환경 에너지 관련 ETF가 </a:t>
            </a:r>
            <a:r>
              <a:rPr lang="en-US" sz="2499" b="1">
                <a:solidFill>
                  <a:srgbClr val="C34564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지속적인 성장세</a:t>
            </a:r>
            <a:r>
              <a:rPr lang="en-US" sz="24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를 보이고 있다.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370567" y="6673012"/>
            <a:ext cx="15554312" cy="0"/>
          </a:xfrm>
          <a:prstGeom prst="line">
            <a:avLst/>
          </a:prstGeom>
          <a:ln w="190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16029213" y="2967971"/>
            <a:ext cx="895666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단기</a:t>
            </a:r>
            <a:r>
              <a:rPr lang="en-US" sz="18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투자</a:t>
            </a:r>
            <a:endParaRPr lang="en-US" sz="180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029213" y="6835099"/>
            <a:ext cx="895666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장기</a:t>
            </a:r>
            <a:r>
              <a:rPr lang="en-US" sz="18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투자</a:t>
            </a:r>
            <a:endParaRPr lang="en-US" sz="180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7758878" y="313676"/>
            <a:ext cx="2770245" cy="16230600"/>
            <a:chOff x="0" y="0"/>
            <a:chExt cx="729612" cy="42747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9612" cy="4274726"/>
            </a:xfrm>
            <a:custGeom>
              <a:avLst/>
              <a:gdLst/>
              <a:ahLst/>
              <a:cxnLst/>
              <a:rect l="l" t="t" r="r" b="b"/>
              <a:pathLst>
                <a:path w="729612" h="4274726">
                  <a:moveTo>
                    <a:pt x="142528" y="0"/>
                  </a:moveTo>
                  <a:lnTo>
                    <a:pt x="587084" y="0"/>
                  </a:lnTo>
                  <a:cubicBezTo>
                    <a:pt x="665800" y="0"/>
                    <a:pt x="729612" y="63812"/>
                    <a:pt x="729612" y="142528"/>
                  </a:cubicBezTo>
                  <a:lnTo>
                    <a:pt x="729612" y="4132198"/>
                  </a:lnTo>
                  <a:cubicBezTo>
                    <a:pt x="729612" y="4210914"/>
                    <a:pt x="665800" y="4274726"/>
                    <a:pt x="587084" y="4274726"/>
                  </a:cubicBezTo>
                  <a:lnTo>
                    <a:pt x="142528" y="4274726"/>
                  </a:lnTo>
                  <a:cubicBezTo>
                    <a:pt x="63812" y="4274726"/>
                    <a:pt x="0" y="4210914"/>
                    <a:pt x="0" y="4132198"/>
                  </a:cubicBezTo>
                  <a:lnTo>
                    <a:pt x="0" y="142528"/>
                  </a:lnTo>
                  <a:cubicBezTo>
                    <a:pt x="0" y="63812"/>
                    <a:pt x="63812" y="0"/>
                    <a:pt x="1425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29612" cy="431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05.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49309" y="1430366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1)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연구의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주요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시사점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정리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264247" y="7742095"/>
            <a:ext cx="11759505" cy="89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239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39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스터디와</a:t>
            </a:r>
            <a:r>
              <a:rPr lang="en-US" sz="239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LSTM을</a:t>
            </a:r>
            <a:r>
              <a:rPr lang="en-US" sz="239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결합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하여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주가를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분석한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본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연구는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금융시장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분석에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있어</a:t>
            </a:r>
            <a:endParaRPr lang="en-US" sz="239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239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과거</a:t>
            </a:r>
            <a:r>
              <a:rPr lang="en-US" sz="239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영향</a:t>
            </a:r>
            <a:r>
              <a:rPr lang="en-US" sz="239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분석과</a:t>
            </a:r>
            <a:r>
              <a:rPr lang="en-US" sz="239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미래</a:t>
            </a:r>
            <a:r>
              <a:rPr lang="en-US" sz="239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예측을</a:t>
            </a:r>
            <a:r>
              <a:rPr lang="en-US" sz="239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동시에</a:t>
            </a:r>
            <a:r>
              <a:rPr lang="en-US" sz="239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수행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하여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다각도로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접근하는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효과적인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접근법을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제시한다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.</a:t>
            </a:r>
          </a:p>
        </p:txBody>
      </p:sp>
      <p:graphicFrame>
        <p:nvGraphicFramePr>
          <p:cNvPr id="24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766236"/>
              </p:ext>
            </p:extLst>
          </p:nvPr>
        </p:nvGraphicFramePr>
        <p:xfrm>
          <a:off x="3682420" y="2902658"/>
          <a:ext cx="10923160" cy="3124200"/>
        </p:xfrm>
        <a:graphic>
          <a:graphicData uri="http://schemas.openxmlformats.org/drawingml/2006/table">
            <a:tbl>
              <a:tblPr/>
              <a:tblGrid>
                <a:gridCol w="2406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 Bold"/>
                          <a:sym typeface="Cabin Bold"/>
                        </a:rPr>
                        <a:t>기존 연구</a:t>
                      </a:r>
                      <a:endParaRPr lang="en-US" sz="11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 Bold"/>
                          <a:sym typeface="Cabin Bold"/>
                        </a:rPr>
                        <a:t>본 연구</a:t>
                      </a:r>
                      <a:endParaRPr lang="en-US" sz="11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 Bold"/>
                          <a:sym typeface="Cabin Bold"/>
                        </a:rPr>
                        <a:t>분석 방법</a:t>
                      </a:r>
                      <a:endParaRPr lang="en-US" sz="11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이벤트 스터디</a:t>
                      </a:r>
                      <a:endParaRPr lang="en-US" sz="11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이벤트 스터디 + LSTM 결합</a:t>
                      </a:r>
                      <a:endParaRPr lang="en-US" sz="11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 Bold"/>
                          <a:sym typeface="Cabin Bold"/>
                        </a:rPr>
                        <a:t>주요 초점</a:t>
                      </a:r>
                      <a:endParaRPr lang="en-US" sz="11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과거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사건이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주가에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미친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영향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분석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 </a:t>
                      </a:r>
                      <a:endParaRPr lang="en-US" sz="11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과거 영향 분석 + 미래 예측 결합</a:t>
                      </a:r>
                      <a:endParaRPr lang="en-US" sz="11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 Bold"/>
                          <a:sym typeface="Cabin Bold"/>
                        </a:rPr>
                        <a:t>리스크 관리</a:t>
                      </a:r>
                      <a:endParaRPr lang="en-US" sz="11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시장 반을을 사후적으로 분석</a:t>
                      </a:r>
                      <a:endParaRPr lang="en-US" sz="11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분석과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예측을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통해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미래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변동성에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대응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r>
                        <a:rPr lang="en-US" sz="1699" dirty="0" err="1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가능</a:t>
                      </a:r>
                      <a:r>
                        <a:rPr lang="en-US" sz="1699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Cabin"/>
                          <a:sym typeface="Cabin"/>
                        </a:rPr>
                        <a:t> </a:t>
                      </a:r>
                      <a:endParaRPr lang="en-US" sz="11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TextBox 25"/>
          <p:cNvSpPr txBox="1"/>
          <p:nvPr/>
        </p:nvSpPr>
        <p:spPr>
          <a:xfrm>
            <a:off x="192212" y="9727640"/>
            <a:ext cx="294953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05.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9309" y="1430366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한계점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2978224"/>
            <a:ext cx="15147476" cy="140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연구에서 사용한 주식 및 ETF 데이터가 미국 시장에 국한되었다.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ESG 및 전통 에너지 섹터에서 분석 대상이 일부 대표 종목으로 제한되어 중소형 금융상품은 반영하지 못하였다.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뉴스 데이터 기반 감성 분석이 실제 시장 반응을 완벽히 반영하지 못할 가능성이 있다.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트럼프 정책을 ‘환경’에 대한 것으로 국한하여 경제, 사회 등 타 분야 정책에 대해서는 반영하지 못한다.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451972"/>
            <a:ext cx="195485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a. 데이터의 한계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5453926"/>
            <a:ext cx="14401558" cy="10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LSTM 모델의 예측이 과거 데이터 학습에 기반하여 이루어졌으므로, 새로운 정책 변화에 대한 적응력이 제한될 수 있다.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시장 경제 변수가 반영되지 않아, 시장 흐름을 반영하지 못하였다.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4927674"/>
            <a:ext cx="19695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b. 모델링의 한계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7062852"/>
            <a:ext cx="1257889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트럼프 2기의 정책 변화가 1기와 유사한 패턴을 보인다고 가정했지만, 예상치 못한 정치적 변수(의회 구성, 글로벌 환경 정책 변화 등)가 존재하는데 이를 반영하지 못했다.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6536601"/>
            <a:ext cx="25291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c. 정책 불확실성 요인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7850252"/>
            <a:ext cx="1257889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특히 주가는 많은 상황적 요소에 대해 예민하게 반응하기 때문에 다른 요인들이 추가적으로 영향을 미칠 경우 분석 및 예측 결과와 맞지 않을 수 있다.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0608" y="9727640"/>
            <a:ext cx="298160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05.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결과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9309" y="1430366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3)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향후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방향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2833181"/>
            <a:ext cx="11780258" cy="176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endParaRPr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정책 발표 일정에 맞춘 투자 전략 수립 (단기적 조정 후 장기적 포지셔닝 전략)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ESG 펀드 및 전통 에너지 ETF 간의 비중 조정 필요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이벤트 스터디 기반 위험 관리 시스템 구축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700" y="2451972"/>
            <a:ext cx="398859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a. 금융기관 및 투자자의 활용 방안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5376250"/>
            <a:ext cx="11780258" cy="10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정책 발표일 기준 ESG 및 전통 에너지 섹터 투자 시뮬레이션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Transformer 기반 시계열 예측 모델 적용 가능성 분석 차트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4784430"/>
            <a:ext cx="20478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 Bold"/>
                <a:sym typeface="Source Han Sans KR Bold"/>
              </a:rPr>
              <a:t>b. 향후 연구 방향</a:t>
            </a:r>
          </a:p>
        </p:txBody>
      </p:sp>
      <p:grpSp>
        <p:nvGrpSpPr>
          <p:cNvPr id="24" name="Group 24"/>
          <p:cNvGrpSpPr/>
          <p:nvPr/>
        </p:nvGrpSpPr>
        <p:grpSpPr>
          <a:xfrm rot="5400000">
            <a:off x="7758878" y="313676"/>
            <a:ext cx="2770245" cy="16230600"/>
            <a:chOff x="0" y="0"/>
            <a:chExt cx="729612" cy="427472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29612" cy="4274726"/>
            </a:xfrm>
            <a:custGeom>
              <a:avLst/>
              <a:gdLst/>
              <a:ahLst/>
              <a:cxnLst/>
              <a:rect l="l" t="t" r="r" b="b"/>
              <a:pathLst>
                <a:path w="729612" h="4274726">
                  <a:moveTo>
                    <a:pt x="142528" y="0"/>
                  </a:moveTo>
                  <a:lnTo>
                    <a:pt x="587084" y="0"/>
                  </a:lnTo>
                  <a:cubicBezTo>
                    <a:pt x="665800" y="0"/>
                    <a:pt x="729612" y="63812"/>
                    <a:pt x="729612" y="142528"/>
                  </a:cubicBezTo>
                  <a:lnTo>
                    <a:pt x="729612" y="4132198"/>
                  </a:lnTo>
                  <a:cubicBezTo>
                    <a:pt x="729612" y="4210914"/>
                    <a:pt x="665800" y="4274726"/>
                    <a:pt x="587084" y="4274726"/>
                  </a:cubicBezTo>
                  <a:lnTo>
                    <a:pt x="142528" y="4274726"/>
                  </a:lnTo>
                  <a:cubicBezTo>
                    <a:pt x="63812" y="4274726"/>
                    <a:pt x="0" y="4210914"/>
                    <a:pt x="0" y="4132198"/>
                  </a:cubicBezTo>
                  <a:lnTo>
                    <a:pt x="0" y="142528"/>
                  </a:lnTo>
                  <a:cubicBezTo>
                    <a:pt x="0" y="63812"/>
                    <a:pt x="63812" y="0"/>
                    <a:pt x="1425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729612" cy="431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50765" y="7837345"/>
            <a:ext cx="14424571" cy="89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이번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연구는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금융기관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및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투자자들이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정책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변화를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반영한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투자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전략을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수립하는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데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유용한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데이터를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제공할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수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있으며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 </a:t>
            </a:r>
          </a:p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향후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연구에서는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글로벌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시장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확장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및 더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정교한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모델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도입이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필요할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39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것이다</a:t>
            </a:r>
            <a:r>
              <a:rPr lang="en-US" sz="239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3814" y="9727640"/>
            <a:ext cx="291748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92679" y="1817046"/>
            <a:ext cx="9453642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https://www.seoul.co.kr/news/international/USA-amrica/2024/03/08/20240308019003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79495" y="1817046"/>
            <a:ext cx="3226478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트럼프 2기 주요 공약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17046"/>
            <a:ext cx="896689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그림1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92679" y="2333301"/>
            <a:ext cx="9453642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https://www.yna.co.kr/view/GYH20240912001100044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9495" y="2333301"/>
            <a:ext cx="3226478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지지율 비교 그래프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33301"/>
            <a:ext cx="896689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그림2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92679" y="2849556"/>
            <a:ext cx="9453642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https://m.mt.co.kr/renew/view.html?no=2023101808491331077&amp;ca=#_enliple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79495" y="2849556"/>
            <a:ext cx="3226478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바이든과 트럼프 정책 비교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49556"/>
            <a:ext cx="896689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그림3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92679" y="3365811"/>
            <a:ext cx="9453642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https://m.kita.net/board/totalTradeNews/totalTradeNewsDetail.do?no=87521&amp;siteId=2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79495" y="3365811"/>
            <a:ext cx="3226478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트럼프 취임 당일 행정명령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365811"/>
            <a:ext cx="896689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그림4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92679" y="3891591"/>
            <a:ext cx="9453642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https://www.hankyung.com/article/202410250043i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9495" y="3891591"/>
            <a:ext cx="3363842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ESG ETF 주요 테마 연초 이후 성과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891591"/>
            <a:ext cx="896689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그림5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92679" y="4426896"/>
            <a:ext cx="9453642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https://www.esgeconomy.com/news/articleView.html?idxno=3107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79495" y="4426896"/>
            <a:ext cx="3363842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ESG 펀드 자금 유입 그래프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426896"/>
            <a:ext cx="896689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그림6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92679" y="4962201"/>
            <a:ext cx="9453642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https://www.esgeconomy.com/news/articleView.html?idxno=415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79495" y="4962201"/>
            <a:ext cx="3363842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ESG ETF 개수 그래프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4962201"/>
            <a:ext cx="896689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그림7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출처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89006" y="9727640"/>
            <a:ext cx="301365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36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4803" y="1873449"/>
            <a:ext cx="15033326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우민철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김명애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. (2014).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사건연구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(event study)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방법론을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이용한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정상주가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산정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테마주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종목을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대상으로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증권법연구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, 15(3), 353-359.</a:t>
            </a:r>
          </a:p>
        </p:txBody>
      </p:sp>
      <p:sp>
        <p:nvSpPr>
          <p:cNvPr id="3" name="Freeform 3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참고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문헌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55004" y="2615498"/>
            <a:ext cx="11945541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홍길동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김철수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. (2019).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사건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연구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방법을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이용한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유명인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광고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모델의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부정적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유출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효과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검증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마케팅연구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, 35(2), 112-130.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822" y="9727640"/>
            <a:ext cx="283732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37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2962" y="3374805"/>
            <a:ext cx="7545437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박민수. (2020). 이벤트 스터디 방법론에 대한 고찰. 재무관리연구, 28(4), 45-63.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9532" y="4088984"/>
            <a:ext cx="8176468" cy="2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정성훈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. (2021).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이벤트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스터디를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활용한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금융시장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분석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한국증권학회지</a:t>
            </a:r>
            <a:r>
              <a:rPr lang="en-US" sz="1800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, 30(1), 78-94.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7942348" y="1723075"/>
            <a:ext cx="2403304" cy="13709265"/>
            <a:chOff x="0" y="0"/>
            <a:chExt cx="632969" cy="36106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2969" cy="3610671"/>
            </a:xfrm>
            <a:custGeom>
              <a:avLst/>
              <a:gdLst/>
              <a:ahLst/>
              <a:cxnLst/>
              <a:rect l="l" t="t" r="r" b="b"/>
              <a:pathLst>
                <a:path w="632969" h="3610671">
                  <a:moveTo>
                    <a:pt x="164290" y="0"/>
                  </a:moveTo>
                  <a:lnTo>
                    <a:pt x="468679" y="0"/>
                  </a:lnTo>
                  <a:cubicBezTo>
                    <a:pt x="512252" y="0"/>
                    <a:pt x="554039" y="17309"/>
                    <a:pt x="584850" y="48119"/>
                  </a:cubicBezTo>
                  <a:cubicBezTo>
                    <a:pt x="615660" y="78930"/>
                    <a:pt x="632969" y="120717"/>
                    <a:pt x="632969" y="164290"/>
                  </a:cubicBezTo>
                  <a:lnTo>
                    <a:pt x="632969" y="3446381"/>
                  </a:lnTo>
                  <a:cubicBezTo>
                    <a:pt x="632969" y="3537116"/>
                    <a:pt x="559414" y="3610671"/>
                    <a:pt x="468679" y="3610671"/>
                  </a:cubicBezTo>
                  <a:lnTo>
                    <a:pt x="164290" y="3610671"/>
                  </a:lnTo>
                  <a:cubicBezTo>
                    <a:pt x="120717" y="3610671"/>
                    <a:pt x="78930" y="3593362"/>
                    <a:pt x="48119" y="3562552"/>
                  </a:cubicBezTo>
                  <a:cubicBezTo>
                    <a:pt x="17309" y="3531741"/>
                    <a:pt x="0" y="3489953"/>
                    <a:pt x="0" y="3446381"/>
                  </a:cubicBezTo>
                  <a:lnTo>
                    <a:pt x="0" y="164290"/>
                  </a:lnTo>
                  <a:cubicBezTo>
                    <a:pt x="0" y="120717"/>
                    <a:pt x="17309" y="78930"/>
                    <a:pt x="48119" y="48119"/>
                  </a:cubicBezTo>
                  <a:cubicBezTo>
                    <a:pt x="78930" y="17309"/>
                    <a:pt x="120717" y="0"/>
                    <a:pt x="164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32969" cy="3648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5696250" y="2032766"/>
            <a:ext cx="6895500" cy="5019560"/>
          </a:xfrm>
          <a:custGeom>
            <a:avLst/>
            <a:gdLst/>
            <a:ahLst/>
            <a:cxnLst/>
            <a:rect l="l" t="t" r="r" b="b"/>
            <a:pathLst>
              <a:path w="6895500" h="5019560">
                <a:moveTo>
                  <a:pt x="0" y="0"/>
                </a:moveTo>
                <a:lnTo>
                  <a:pt x="6895500" y="0"/>
                </a:lnTo>
                <a:lnTo>
                  <a:pt x="6895500" y="5019560"/>
                </a:lnTo>
                <a:lnTo>
                  <a:pt x="0" y="501956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1)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연구의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출발점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-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금융시장과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정책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변화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01.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배경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914980" y="7807215"/>
            <a:ext cx="11282165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미국의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정권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변화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그리고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대통령의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정책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변화는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금융시장에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실질적인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변화를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가져온다</a:t>
            </a:r>
            <a:endParaRPr lang="en-US" sz="2499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688870" y="8397875"/>
            <a:ext cx="13379059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특히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정부와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완전히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다른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환경·에너지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정책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은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 및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전통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에너지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산업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직결되어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있는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핵심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변수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이다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4347" y="9727640"/>
            <a:ext cx="150682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028700" y="2344076"/>
            <a:ext cx="3467200" cy="3324850"/>
          </a:xfrm>
          <a:custGeom>
            <a:avLst/>
            <a:gdLst/>
            <a:ahLst/>
            <a:cxnLst/>
            <a:rect l="l" t="t" r="r" b="b"/>
            <a:pathLst>
              <a:path w="3467200" h="3324850">
                <a:moveTo>
                  <a:pt x="0" y="0"/>
                </a:moveTo>
                <a:lnTo>
                  <a:pt x="3467200" y="0"/>
                </a:lnTo>
                <a:lnTo>
                  <a:pt x="3467200" y="3324850"/>
                </a:lnTo>
                <a:lnTo>
                  <a:pt x="0" y="332485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827794" y="2344076"/>
            <a:ext cx="3433323" cy="3324850"/>
          </a:xfrm>
          <a:custGeom>
            <a:avLst/>
            <a:gdLst/>
            <a:ahLst/>
            <a:cxnLst/>
            <a:rect l="l" t="t" r="r" b="b"/>
            <a:pathLst>
              <a:path w="3433323" h="3324850">
                <a:moveTo>
                  <a:pt x="0" y="0"/>
                </a:moveTo>
                <a:lnTo>
                  <a:pt x="3433323" y="0"/>
                </a:lnTo>
                <a:lnTo>
                  <a:pt x="3433323" y="3324850"/>
                </a:lnTo>
                <a:lnTo>
                  <a:pt x="0" y="332485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594492" y="2344076"/>
            <a:ext cx="3347282" cy="3128883"/>
          </a:xfrm>
          <a:custGeom>
            <a:avLst/>
            <a:gdLst/>
            <a:ahLst/>
            <a:cxnLst/>
            <a:rect l="l" t="t" r="r" b="b"/>
            <a:pathLst>
              <a:path w="3347282" h="3128883">
                <a:moveTo>
                  <a:pt x="0" y="0"/>
                </a:moveTo>
                <a:lnTo>
                  <a:pt x="3347282" y="0"/>
                </a:lnTo>
                <a:lnTo>
                  <a:pt x="3347282" y="3128883"/>
                </a:lnTo>
                <a:lnTo>
                  <a:pt x="0" y="312888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35648" y="5945151"/>
            <a:ext cx="8342751" cy="1695681"/>
          </a:xfrm>
          <a:custGeom>
            <a:avLst/>
            <a:gdLst/>
            <a:ahLst/>
            <a:cxnLst/>
            <a:rect l="l" t="t" r="r" b="b"/>
            <a:pathLst>
              <a:path w="8342751" h="1695681">
                <a:moveTo>
                  <a:pt x="0" y="0"/>
                </a:moveTo>
                <a:lnTo>
                  <a:pt x="8342752" y="0"/>
                </a:lnTo>
                <a:lnTo>
                  <a:pt x="8342752" y="1695681"/>
                </a:lnTo>
                <a:lnTo>
                  <a:pt x="0" y="1695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35648" y="7736082"/>
            <a:ext cx="8409426" cy="1360861"/>
          </a:xfrm>
          <a:custGeom>
            <a:avLst/>
            <a:gdLst/>
            <a:ahLst/>
            <a:cxnLst/>
            <a:rect l="l" t="t" r="r" b="b"/>
            <a:pathLst>
              <a:path w="8409426" h="1360861">
                <a:moveTo>
                  <a:pt x="0" y="0"/>
                </a:moveTo>
                <a:lnTo>
                  <a:pt x="8409426" y="0"/>
                </a:lnTo>
                <a:lnTo>
                  <a:pt x="8409426" y="1360861"/>
                </a:lnTo>
                <a:lnTo>
                  <a:pt x="0" y="13608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5400000">
            <a:off x="11550039" y="3336294"/>
            <a:ext cx="6914513" cy="4665263"/>
            <a:chOff x="0" y="0"/>
            <a:chExt cx="1821106" cy="122871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21106" cy="1228711"/>
            </a:xfrm>
            <a:custGeom>
              <a:avLst/>
              <a:gdLst/>
              <a:ahLst/>
              <a:cxnLst/>
              <a:rect l="l" t="t" r="r" b="b"/>
              <a:pathLst>
                <a:path w="1821106" h="1228711">
                  <a:moveTo>
                    <a:pt x="57103" y="0"/>
                  </a:moveTo>
                  <a:lnTo>
                    <a:pt x="1764004" y="0"/>
                  </a:lnTo>
                  <a:cubicBezTo>
                    <a:pt x="1779148" y="0"/>
                    <a:pt x="1793672" y="6016"/>
                    <a:pt x="1804381" y="16725"/>
                  </a:cubicBezTo>
                  <a:cubicBezTo>
                    <a:pt x="1815090" y="27434"/>
                    <a:pt x="1821106" y="41958"/>
                    <a:pt x="1821106" y="57103"/>
                  </a:cubicBezTo>
                  <a:lnTo>
                    <a:pt x="1821106" y="1171609"/>
                  </a:lnTo>
                  <a:cubicBezTo>
                    <a:pt x="1821106" y="1186753"/>
                    <a:pt x="1815090" y="1201277"/>
                    <a:pt x="1804381" y="1211986"/>
                  </a:cubicBezTo>
                  <a:cubicBezTo>
                    <a:pt x="1793672" y="1222695"/>
                    <a:pt x="1779148" y="1228711"/>
                    <a:pt x="1764004" y="1228711"/>
                  </a:cubicBezTo>
                  <a:lnTo>
                    <a:pt x="57103" y="1228711"/>
                  </a:lnTo>
                  <a:cubicBezTo>
                    <a:pt x="41958" y="1228711"/>
                    <a:pt x="27434" y="1222695"/>
                    <a:pt x="16725" y="1211986"/>
                  </a:cubicBezTo>
                  <a:cubicBezTo>
                    <a:pt x="6016" y="1201277"/>
                    <a:pt x="0" y="1186753"/>
                    <a:pt x="0" y="1171609"/>
                  </a:cubicBezTo>
                  <a:lnTo>
                    <a:pt x="0" y="57103"/>
                  </a:lnTo>
                  <a:cubicBezTo>
                    <a:pt x="0" y="41958"/>
                    <a:pt x="6016" y="27434"/>
                    <a:pt x="16725" y="16725"/>
                  </a:cubicBezTo>
                  <a:cubicBezTo>
                    <a:pt x="27434" y="6016"/>
                    <a:pt x="41958" y="0"/>
                    <a:pt x="57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821106" cy="1266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6" name="Freeform 26"/>
          <p:cNvSpPr/>
          <p:nvPr/>
        </p:nvSpPr>
        <p:spPr>
          <a:xfrm rot="5400000">
            <a:off x="14569044" y="5109750"/>
            <a:ext cx="876504" cy="794299"/>
          </a:xfrm>
          <a:custGeom>
            <a:avLst/>
            <a:gdLst/>
            <a:ahLst/>
            <a:cxnLst/>
            <a:rect l="l" t="t" r="r" b="b"/>
            <a:pathLst>
              <a:path w="876504" h="794299">
                <a:moveTo>
                  <a:pt x="0" y="0"/>
                </a:moveTo>
                <a:lnTo>
                  <a:pt x="876503" y="0"/>
                </a:lnTo>
                <a:lnTo>
                  <a:pt x="876503" y="794298"/>
                </a:lnTo>
                <a:lnTo>
                  <a:pt x="0" y="7942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8127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1)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연구의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출발점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-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금융시장과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정책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변화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89868" y="246431"/>
            <a:ext cx="8875851" cy="46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01. </a:t>
            </a:r>
            <a:r>
              <a:rPr lang="en-US" sz="29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배경</a:t>
            </a:r>
            <a:endParaRPr lang="en-US" sz="2999" b="1" dirty="0">
              <a:solidFill>
                <a:srgbClr val="22376C"/>
              </a:solidFill>
              <a:latin typeface="HY중고딕" panose="02030600000101010101" pitchFamily="18" charset="-127"/>
              <a:ea typeface="DM Sans Bold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921922" y="8708119"/>
            <a:ext cx="566965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 - 2024.11.05  한경 ESG, 이정빈 수석연구원 -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53626" y="2864741"/>
            <a:ext cx="3907339" cy="176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실제로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대선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경합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중,</a:t>
            </a:r>
          </a:p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후보의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당선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가능성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에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따라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금융상품의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가격이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급변하는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모습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보여줬다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23366" y="6437507"/>
            <a:ext cx="4367859" cy="130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혼란의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트럼프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2기에서</a:t>
            </a:r>
          </a:p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우리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투자자는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ESG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금융상품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에</a:t>
            </a:r>
            <a:endParaRPr lang="en-US" sz="2499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어떤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포지션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취해야할까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7553" y="9727640"/>
            <a:ext cx="144270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연구의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필요성과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목적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9868" y="246431"/>
            <a:ext cx="8875851" cy="46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01. </a:t>
            </a:r>
            <a:r>
              <a:rPr lang="en-US" sz="29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배경</a:t>
            </a:r>
            <a:endParaRPr lang="en-US" sz="2999" b="1" dirty="0">
              <a:solidFill>
                <a:srgbClr val="22376C"/>
              </a:solidFill>
              <a:latin typeface="HY중고딕" panose="02030600000101010101" pitchFamily="18" charset="-127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7942348" y="1723075"/>
            <a:ext cx="2403304" cy="13709265"/>
            <a:chOff x="0" y="0"/>
            <a:chExt cx="632969" cy="36106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2969" cy="3610671"/>
            </a:xfrm>
            <a:custGeom>
              <a:avLst/>
              <a:gdLst/>
              <a:ahLst/>
              <a:cxnLst/>
              <a:rect l="l" t="t" r="r" b="b"/>
              <a:pathLst>
                <a:path w="632969" h="3610671">
                  <a:moveTo>
                    <a:pt x="164290" y="0"/>
                  </a:moveTo>
                  <a:lnTo>
                    <a:pt x="468679" y="0"/>
                  </a:lnTo>
                  <a:cubicBezTo>
                    <a:pt x="512252" y="0"/>
                    <a:pt x="554039" y="17309"/>
                    <a:pt x="584850" y="48119"/>
                  </a:cubicBezTo>
                  <a:cubicBezTo>
                    <a:pt x="615660" y="78930"/>
                    <a:pt x="632969" y="120717"/>
                    <a:pt x="632969" y="164290"/>
                  </a:cubicBezTo>
                  <a:lnTo>
                    <a:pt x="632969" y="3446381"/>
                  </a:lnTo>
                  <a:cubicBezTo>
                    <a:pt x="632969" y="3537116"/>
                    <a:pt x="559414" y="3610671"/>
                    <a:pt x="468679" y="3610671"/>
                  </a:cubicBezTo>
                  <a:lnTo>
                    <a:pt x="164290" y="3610671"/>
                  </a:lnTo>
                  <a:cubicBezTo>
                    <a:pt x="120717" y="3610671"/>
                    <a:pt x="78930" y="3593362"/>
                    <a:pt x="48119" y="3562552"/>
                  </a:cubicBezTo>
                  <a:cubicBezTo>
                    <a:pt x="17309" y="3531741"/>
                    <a:pt x="0" y="3489953"/>
                    <a:pt x="0" y="3446381"/>
                  </a:cubicBezTo>
                  <a:lnTo>
                    <a:pt x="0" y="164290"/>
                  </a:lnTo>
                  <a:cubicBezTo>
                    <a:pt x="0" y="120717"/>
                    <a:pt x="17309" y="78930"/>
                    <a:pt x="48119" y="48119"/>
                  </a:cubicBezTo>
                  <a:cubicBezTo>
                    <a:pt x="78930" y="17309"/>
                    <a:pt x="120717" y="0"/>
                    <a:pt x="164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32969" cy="3648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441600" y="7932705"/>
            <a:ext cx="11282165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트럼프는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1기때와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비슷한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정치적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행보를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보여주고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있다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89367" y="8530082"/>
            <a:ext cx="13379059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그렇다면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리스크를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피하기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위해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금융상품을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피하는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것이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정답일까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?</a:t>
            </a:r>
          </a:p>
        </p:txBody>
      </p:sp>
      <p:sp>
        <p:nvSpPr>
          <p:cNvPr id="25" name="Freeform 25"/>
          <p:cNvSpPr/>
          <p:nvPr/>
        </p:nvSpPr>
        <p:spPr>
          <a:xfrm>
            <a:off x="683344" y="2261487"/>
            <a:ext cx="6749618" cy="4328192"/>
          </a:xfrm>
          <a:custGeom>
            <a:avLst/>
            <a:gdLst/>
            <a:ahLst/>
            <a:cxnLst/>
            <a:rect l="l" t="t" r="r" b="b"/>
            <a:pathLst>
              <a:path w="6749618" h="4328192">
                <a:moveTo>
                  <a:pt x="0" y="0"/>
                </a:moveTo>
                <a:lnTo>
                  <a:pt x="6749618" y="0"/>
                </a:lnTo>
                <a:lnTo>
                  <a:pt x="6749618" y="4328193"/>
                </a:lnTo>
                <a:lnTo>
                  <a:pt x="0" y="4328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780389" y="2261487"/>
            <a:ext cx="9478911" cy="4322331"/>
          </a:xfrm>
          <a:custGeom>
            <a:avLst/>
            <a:gdLst/>
            <a:ahLst/>
            <a:cxnLst/>
            <a:rect l="l" t="t" r="r" b="b"/>
            <a:pathLst>
              <a:path w="9478911" h="4322331">
                <a:moveTo>
                  <a:pt x="0" y="0"/>
                </a:moveTo>
                <a:lnTo>
                  <a:pt x="9478911" y="0"/>
                </a:lnTo>
                <a:lnTo>
                  <a:pt x="9478911" y="4322332"/>
                </a:lnTo>
                <a:lnTo>
                  <a:pt x="0" y="432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19797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62744" y="9727640"/>
            <a:ext cx="153888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246431"/>
            <a:ext cx="8875851" cy="46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01. </a:t>
            </a:r>
            <a:r>
              <a:rPr lang="en-US" sz="29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HY중고딕" panose="02030600000101010101" pitchFamily="18" charset="-127"/>
                <a:ea typeface="DM Sans Bold"/>
                <a:cs typeface="DM Sans Bold"/>
                <a:sym typeface="DM Sans Bold"/>
              </a:rPr>
              <a:t>배경</a:t>
            </a:r>
            <a:endParaRPr lang="en-US" sz="2999" b="1" dirty="0">
              <a:solidFill>
                <a:srgbClr val="22376C"/>
              </a:solidFill>
              <a:latin typeface="HY중고딕" panose="02030600000101010101" pitchFamily="18" charset="-127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7942348" y="1723075"/>
            <a:ext cx="2403304" cy="13709265"/>
            <a:chOff x="0" y="0"/>
            <a:chExt cx="632969" cy="36106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2969" cy="3610671"/>
            </a:xfrm>
            <a:custGeom>
              <a:avLst/>
              <a:gdLst/>
              <a:ahLst/>
              <a:cxnLst/>
              <a:rect l="l" t="t" r="r" b="b"/>
              <a:pathLst>
                <a:path w="632969" h="3610671">
                  <a:moveTo>
                    <a:pt x="164290" y="0"/>
                  </a:moveTo>
                  <a:lnTo>
                    <a:pt x="468679" y="0"/>
                  </a:lnTo>
                  <a:cubicBezTo>
                    <a:pt x="512252" y="0"/>
                    <a:pt x="554039" y="17309"/>
                    <a:pt x="584850" y="48119"/>
                  </a:cubicBezTo>
                  <a:cubicBezTo>
                    <a:pt x="615660" y="78930"/>
                    <a:pt x="632969" y="120717"/>
                    <a:pt x="632969" y="164290"/>
                  </a:cubicBezTo>
                  <a:lnTo>
                    <a:pt x="632969" y="3446381"/>
                  </a:lnTo>
                  <a:cubicBezTo>
                    <a:pt x="632969" y="3537116"/>
                    <a:pt x="559414" y="3610671"/>
                    <a:pt x="468679" y="3610671"/>
                  </a:cubicBezTo>
                  <a:lnTo>
                    <a:pt x="164290" y="3610671"/>
                  </a:lnTo>
                  <a:cubicBezTo>
                    <a:pt x="120717" y="3610671"/>
                    <a:pt x="78930" y="3593362"/>
                    <a:pt x="48119" y="3562552"/>
                  </a:cubicBezTo>
                  <a:cubicBezTo>
                    <a:pt x="17309" y="3531741"/>
                    <a:pt x="0" y="3489953"/>
                    <a:pt x="0" y="3446381"/>
                  </a:cubicBezTo>
                  <a:lnTo>
                    <a:pt x="0" y="164290"/>
                  </a:lnTo>
                  <a:cubicBezTo>
                    <a:pt x="0" y="120717"/>
                    <a:pt x="17309" y="78930"/>
                    <a:pt x="48119" y="48119"/>
                  </a:cubicBezTo>
                  <a:cubicBezTo>
                    <a:pt x="78930" y="17309"/>
                    <a:pt x="120717" y="0"/>
                    <a:pt x="164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632969" cy="3648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77135" y="7939684"/>
            <a:ext cx="11282165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하지만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글로벌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투자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흐름은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ESG를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지지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하고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있고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19573" y="8530082"/>
            <a:ext cx="13379059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ESG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상품에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대해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트럼프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2기를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대비하는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전문가들의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의견도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분분하다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.</a:t>
            </a:r>
          </a:p>
        </p:txBody>
      </p:sp>
      <p:sp>
        <p:nvSpPr>
          <p:cNvPr id="24" name="Freeform 24"/>
          <p:cNvSpPr/>
          <p:nvPr/>
        </p:nvSpPr>
        <p:spPr>
          <a:xfrm>
            <a:off x="5510399" y="2087753"/>
            <a:ext cx="4619943" cy="2560333"/>
          </a:xfrm>
          <a:custGeom>
            <a:avLst/>
            <a:gdLst/>
            <a:ahLst/>
            <a:cxnLst/>
            <a:rect l="l" t="t" r="r" b="b"/>
            <a:pathLst>
              <a:path w="4619943" h="2560333">
                <a:moveTo>
                  <a:pt x="0" y="0"/>
                </a:moveTo>
                <a:lnTo>
                  <a:pt x="4619943" y="0"/>
                </a:lnTo>
                <a:lnTo>
                  <a:pt x="4619943" y="2560334"/>
                </a:lnTo>
                <a:lnTo>
                  <a:pt x="0" y="256033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67043" y="4880889"/>
            <a:ext cx="7205514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ESG펀드 순유입세가 둔화했으나, </a:t>
            </a:r>
          </a:p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미 공화당의 반ESG 공세와</a:t>
            </a: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 연준의 기준금리 인상에 따른 </a:t>
            </a:r>
          </a:p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증시 부진을 고려하면</a:t>
            </a: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 </a:t>
            </a:r>
            <a:r>
              <a:rPr lang="en-US" sz="2200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ESG펀드 시장은 '회복력'을 유지</a:t>
            </a: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하고 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있다고 보고서는 평가했다.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03658" y="6087389"/>
            <a:ext cx="4045100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- 2023.02.27 ESG 경제, 이신형 기자 -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40908" y="4016444"/>
            <a:ext cx="6198124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“</a:t>
            </a:r>
            <a:r>
              <a:rPr lang="en-US" sz="2199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재생에너지 설비는 정권과 무관하게 꾸준히 성장</a:t>
            </a: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했다.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정권교체로 인한 단기 변동성은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오히려 장기 투자자들에게 기회가 될 것이다</a:t>
            </a:r>
            <a:r>
              <a:rPr lang="en-US" sz="2199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.”</a:t>
            </a:r>
          </a:p>
        </p:txBody>
      </p:sp>
      <p:sp>
        <p:nvSpPr>
          <p:cNvPr id="28" name="Freeform 28"/>
          <p:cNvSpPr/>
          <p:nvPr/>
        </p:nvSpPr>
        <p:spPr>
          <a:xfrm>
            <a:off x="495476" y="2087753"/>
            <a:ext cx="3941395" cy="2831236"/>
          </a:xfrm>
          <a:custGeom>
            <a:avLst/>
            <a:gdLst/>
            <a:ahLst/>
            <a:cxnLst/>
            <a:rect l="l" t="t" r="r" b="b"/>
            <a:pathLst>
              <a:path w="3941395" h="2831236">
                <a:moveTo>
                  <a:pt x="0" y="0"/>
                </a:moveTo>
                <a:lnTo>
                  <a:pt x="3941395" y="0"/>
                </a:lnTo>
                <a:lnTo>
                  <a:pt x="3941395" y="2831236"/>
                </a:lnTo>
                <a:lnTo>
                  <a:pt x="0" y="2831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89868" y="5198366"/>
            <a:ext cx="471127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MSCI </a:t>
            </a:r>
            <a:r>
              <a:rPr lang="en-US" sz="2300" b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ESG인덱스추종 ETF 상품</a:t>
            </a:r>
            <a:r>
              <a:rPr lang="en-US" sz="23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이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해를 </a:t>
            </a:r>
            <a:r>
              <a:rPr lang="en-US" sz="2300" b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거듭하면서 증가하는 모습</a:t>
            </a:r>
            <a:r>
              <a:rPr lang="en-US" sz="23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이다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2618" y="6054612"/>
            <a:ext cx="3814426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Source Han Sans KR"/>
                <a:sym typeface="Source Han Sans KR"/>
              </a:rPr>
              <a:t>-  2021.04.30 ESG 경제, 김민정 기자 -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206667" y="2797244"/>
            <a:ext cx="6666607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“트럼프가 당선됐는 데 ESG는 끝나지 않았습니까?”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미국 대통령선거 이후 투자자들이 가장 많이 하는 질문이다.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(중략)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32962" y="5288742"/>
            <a:ext cx="261401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827F7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- 김준섭 KB증권 애널리스트 -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연구의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필요성과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목적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71560" y="9727640"/>
            <a:ext cx="136255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01.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배경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7942348" y="1707101"/>
            <a:ext cx="2403304" cy="13709265"/>
            <a:chOff x="0" y="0"/>
            <a:chExt cx="632969" cy="36106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2969" cy="3610671"/>
            </a:xfrm>
            <a:custGeom>
              <a:avLst/>
              <a:gdLst/>
              <a:ahLst/>
              <a:cxnLst/>
              <a:rect l="l" t="t" r="r" b="b"/>
              <a:pathLst>
                <a:path w="632969" h="3610671">
                  <a:moveTo>
                    <a:pt x="164290" y="0"/>
                  </a:moveTo>
                  <a:lnTo>
                    <a:pt x="468679" y="0"/>
                  </a:lnTo>
                  <a:cubicBezTo>
                    <a:pt x="512252" y="0"/>
                    <a:pt x="554039" y="17309"/>
                    <a:pt x="584850" y="48119"/>
                  </a:cubicBezTo>
                  <a:cubicBezTo>
                    <a:pt x="615660" y="78930"/>
                    <a:pt x="632969" y="120717"/>
                    <a:pt x="632969" y="164290"/>
                  </a:cubicBezTo>
                  <a:lnTo>
                    <a:pt x="632969" y="3446381"/>
                  </a:lnTo>
                  <a:cubicBezTo>
                    <a:pt x="632969" y="3537116"/>
                    <a:pt x="559414" y="3610671"/>
                    <a:pt x="468679" y="3610671"/>
                  </a:cubicBezTo>
                  <a:lnTo>
                    <a:pt x="164290" y="3610671"/>
                  </a:lnTo>
                  <a:cubicBezTo>
                    <a:pt x="120717" y="3610671"/>
                    <a:pt x="78930" y="3593362"/>
                    <a:pt x="48119" y="3562552"/>
                  </a:cubicBezTo>
                  <a:cubicBezTo>
                    <a:pt x="17309" y="3531741"/>
                    <a:pt x="0" y="3489953"/>
                    <a:pt x="0" y="3446381"/>
                  </a:cubicBezTo>
                  <a:lnTo>
                    <a:pt x="0" y="164290"/>
                  </a:lnTo>
                  <a:cubicBezTo>
                    <a:pt x="0" y="120717"/>
                    <a:pt x="17309" y="78930"/>
                    <a:pt x="48119" y="48119"/>
                  </a:cubicBezTo>
                  <a:cubicBezTo>
                    <a:pt x="78930" y="17309"/>
                    <a:pt x="120717" y="0"/>
                    <a:pt x="164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632969" cy="3648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27794" y="7897402"/>
            <a:ext cx="11282165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트럼프가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내세운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공약은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ESG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산업에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영향을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미칠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것으로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판단되나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54470" y="8514108"/>
            <a:ext cx="13379059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정량적으로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알기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위해서는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트럼프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1기에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대한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과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이를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바탕으로한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예측이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필요한</a:t>
            </a:r>
            <a:r>
              <a:rPr lang="en-US" sz="2499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상황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이다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연구의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필요성과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목적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5303864" y="7473539"/>
            <a:ext cx="9094987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3388540" y="3142072"/>
            <a:ext cx="2419662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친기업 정책 강화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463746" y="4067245"/>
            <a:ext cx="2419662" cy="28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반(反)환경 정책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63746" y="5062151"/>
            <a:ext cx="2419662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미국 우선주의 강화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63746" y="5906404"/>
            <a:ext cx="2419662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금융시장 정책 변화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33729" y="3120093"/>
            <a:ext cx="3102568" cy="60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- 법인세 추가 감면 가능성 </a:t>
            </a:r>
          </a:p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- 규제 완화 및 자율 규제 기조 확대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99886" y="4067883"/>
            <a:ext cx="4054734" cy="60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- 바이든 행정부의 친환경 정책 철회 </a:t>
            </a:r>
          </a:p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- 재생에너지 지원 축소 &amp; 화석연료 산업 확대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99886" y="4928801"/>
            <a:ext cx="3622049" cy="60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- 보호무역 강화 &amp; 중국 견제 지속 </a:t>
            </a:r>
          </a:p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- IRA(인플레이션 감축법) 폐지 가능성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99886" y="5870513"/>
            <a:ext cx="4877806" cy="90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- 반(反)ESG 정책기조 아래 바이든표 친환경 노선에서      </a:t>
            </a:r>
          </a:p>
          <a:p>
            <a:pPr algn="l">
              <a:lnSpc>
                <a:spcPts val="2422"/>
              </a:lnSpc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   탈피해 퇴직연금의 ESG 투자 금지 </a:t>
            </a:r>
          </a:p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spc="8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"/>
                <a:sym typeface="Cabin"/>
              </a:rPr>
              <a:t>- 기업의 기후위험 공시 의무화 폐지 등을 추진할 전망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52071" y="3205607"/>
            <a:ext cx="3084598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b="1" spc="8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ESG 관련 법안 및 인센티브 축소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52071" y="4199875"/>
            <a:ext cx="3271611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b="1" spc="8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석유·가스·전통 에너지 기업 수혜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374622" y="5124064"/>
            <a:ext cx="3417065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b="1" spc="8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미국 내 전통산업 투자 확대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74622" y="6065945"/>
            <a:ext cx="3630697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  <a:spcBef>
                <a:spcPct val="0"/>
              </a:spcBef>
            </a:pPr>
            <a:r>
              <a:rPr lang="en-US" sz="1730" b="1" spc="8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Cabin Bold"/>
                <a:sym typeface="Cabin Bold"/>
              </a:rPr>
              <a:t>ESG 금융상품(ETF, 채권 등) 위축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999382" y="2306036"/>
            <a:ext cx="4597797" cy="622320"/>
            <a:chOff x="0" y="0"/>
            <a:chExt cx="39689918" cy="5372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9689918" cy="5372100"/>
            </a:xfrm>
            <a:custGeom>
              <a:avLst/>
              <a:gdLst/>
              <a:ahLst/>
              <a:cxnLst/>
              <a:rect l="l" t="t" r="r" b="b"/>
              <a:pathLst>
                <a:path w="39689918" h="5372100">
                  <a:moveTo>
                    <a:pt x="3813924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8139247" y="5372100"/>
                  </a:lnTo>
                  <a:lnTo>
                    <a:pt x="39689918" y="2686050"/>
                  </a:lnTo>
                  <a:lnTo>
                    <a:pt x="38139247" y="0"/>
                  </a:lnTo>
                  <a:close/>
                </a:path>
              </a:pathLst>
            </a:custGeom>
            <a:solidFill>
              <a:srgbClr val="CDE8D8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5691760" y="2306036"/>
            <a:ext cx="5840206" cy="622320"/>
            <a:chOff x="0" y="0"/>
            <a:chExt cx="50414860" cy="53721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0414861" cy="5372100"/>
            </a:xfrm>
            <a:custGeom>
              <a:avLst/>
              <a:gdLst/>
              <a:ahLst/>
              <a:cxnLst/>
              <a:rect l="l" t="t" r="r" b="b"/>
              <a:pathLst>
                <a:path w="50414861" h="5372100">
                  <a:moveTo>
                    <a:pt x="4886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8864189" y="5372100"/>
                  </a:lnTo>
                  <a:lnTo>
                    <a:pt x="50414861" y="2686050"/>
                  </a:lnTo>
                  <a:lnTo>
                    <a:pt x="48864189" y="0"/>
                  </a:lnTo>
                  <a:close/>
                </a:path>
              </a:pathLst>
            </a:custGeom>
            <a:solidFill>
              <a:srgbClr val="A5D4B8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877692" y="2306036"/>
            <a:ext cx="4410925" cy="622320"/>
            <a:chOff x="0" y="0"/>
            <a:chExt cx="38076767" cy="53721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8076767" cy="5372100"/>
            </a:xfrm>
            <a:custGeom>
              <a:avLst/>
              <a:gdLst/>
              <a:ahLst/>
              <a:cxnLst/>
              <a:rect l="l" t="t" r="r" b="b"/>
              <a:pathLst>
                <a:path w="38076767" h="5372100">
                  <a:moveTo>
                    <a:pt x="3652609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526096" y="5372100"/>
                  </a:lnTo>
                  <a:lnTo>
                    <a:pt x="38076767" y="2686050"/>
                  </a:lnTo>
                  <a:lnTo>
                    <a:pt x="36526096" y="0"/>
                  </a:lnTo>
                  <a:close/>
                </a:path>
              </a:pathLst>
            </a:custGeom>
            <a:solidFill>
              <a:srgbClr val="65BB89"/>
            </a:solidFill>
          </p:spPr>
        </p:sp>
      </p:grpSp>
      <p:sp>
        <p:nvSpPr>
          <p:cNvPr id="44" name="AutoShape 44"/>
          <p:cNvSpPr/>
          <p:nvPr/>
        </p:nvSpPr>
        <p:spPr>
          <a:xfrm>
            <a:off x="3332018" y="3871263"/>
            <a:ext cx="1165425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TextBox 45"/>
          <p:cNvSpPr txBox="1"/>
          <p:nvPr/>
        </p:nvSpPr>
        <p:spPr>
          <a:xfrm>
            <a:off x="3463746" y="2463895"/>
            <a:ext cx="2536140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24242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Fira Sans"/>
                <a:sym typeface="Fira Sans"/>
              </a:rPr>
              <a:t>유형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999886" y="2481842"/>
            <a:ext cx="2516727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6"/>
              </a:lnSpc>
              <a:spcBef>
                <a:spcPct val="0"/>
              </a:spcBef>
            </a:pPr>
            <a:r>
              <a:rPr lang="en-US" sz="1913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Fira Sans"/>
                <a:sym typeface="Fira Sans"/>
              </a:rPr>
              <a:t>트럼프 입장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298781" y="2481842"/>
            <a:ext cx="2778802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6"/>
              </a:lnSpc>
              <a:spcBef>
                <a:spcPct val="0"/>
              </a:spcBef>
            </a:pPr>
            <a:r>
              <a:rPr lang="en-US" sz="1913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Fira Sans"/>
                <a:sym typeface="Fira Sans"/>
              </a:rPr>
              <a:t>ESG 산업에 미칠 영향 예측</a:t>
            </a:r>
          </a:p>
        </p:txBody>
      </p:sp>
      <p:sp>
        <p:nvSpPr>
          <p:cNvPr id="48" name="AutoShape 48"/>
          <p:cNvSpPr/>
          <p:nvPr/>
        </p:nvSpPr>
        <p:spPr>
          <a:xfrm>
            <a:off x="3321851" y="4876414"/>
            <a:ext cx="1165425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>
            <a:off x="3388540" y="5727807"/>
            <a:ext cx="1165425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50"/>
          <p:cNvSpPr txBox="1"/>
          <p:nvPr/>
        </p:nvSpPr>
        <p:spPr>
          <a:xfrm>
            <a:off x="262744" y="9727640"/>
            <a:ext cx="153888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6092" y="0"/>
            <a:ext cx="3621908" cy="869258"/>
          </a:xfrm>
          <a:custGeom>
            <a:avLst/>
            <a:gdLst/>
            <a:ahLst/>
            <a:cxnLst/>
            <a:rect l="l" t="t" r="r" b="b"/>
            <a:pathLst>
              <a:path w="3621908" h="869258">
                <a:moveTo>
                  <a:pt x="0" y="0"/>
                </a:moveTo>
                <a:lnTo>
                  <a:pt x="3621908" y="0"/>
                </a:lnTo>
                <a:lnTo>
                  <a:pt x="3621908" y="869258"/>
                </a:lnTo>
                <a:lnTo>
                  <a:pt x="0" y="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3116" y="-338999"/>
            <a:ext cx="19243031" cy="1367699"/>
            <a:chOff x="0" y="0"/>
            <a:chExt cx="25657375" cy="182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3629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7259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96195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32493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68791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005089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82868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4664986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01284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324882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0161180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997478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9" y="0"/>
                  </a:lnTo>
                  <a:lnTo>
                    <a:pt x="1823599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3833777" y="0"/>
              <a:ext cx="1823598" cy="1823598"/>
            </a:xfrm>
            <a:custGeom>
              <a:avLst/>
              <a:gdLst/>
              <a:ahLst/>
              <a:cxnLst/>
              <a:rect l="l" t="t" r="r" b="b"/>
              <a:pathLst>
                <a:path w="1823598" h="1823598">
                  <a:moveTo>
                    <a:pt x="0" y="0"/>
                  </a:moveTo>
                  <a:lnTo>
                    <a:pt x="1823598" y="0"/>
                  </a:lnTo>
                  <a:lnTo>
                    <a:pt x="1823598" y="1823598"/>
                  </a:lnTo>
                  <a:lnTo>
                    <a:pt x="0" y="182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7942348" y="1707101"/>
            <a:ext cx="2403304" cy="13709265"/>
            <a:chOff x="0" y="0"/>
            <a:chExt cx="632969" cy="36106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2969" cy="3610671"/>
            </a:xfrm>
            <a:custGeom>
              <a:avLst/>
              <a:gdLst/>
              <a:ahLst/>
              <a:cxnLst/>
              <a:rect l="l" t="t" r="r" b="b"/>
              <a:pathLst>
                <a:path w="632969" h="3610671">
                  <a:moveTo>
                    <a:pt x="164290" y="0"/>
                  </a:moveTo>
                  <a:lnTo>
                    <a:pt x="468679" y="0"/>
                  </a:lnTo>
                  <a:cubicBezTo>
                    <a:pt x="512252" y="0"/>
                    <a:pt x="554039" y="17309"/>
                    <a:pt x="584850" y="48119"/>
                  </a:cubicBezTo>
                  <a:cubicBezTo>
                    <a:pt x="615660" y="78930"/>
                    <a:pt x="632969" y="120717"/>
                    <a:pt x="632969" y="164290"/>
                  </a:cubicBezTo>
                  <a:lnTo>
                    <a:pt x="632969" y="3446381"/>
                  </a:lnTo>
                  <a:cubicBezTo>
                    <a:pt x="632969" y="3537116"/>
                    <a:pt x="559414" y="3610671"/>
                    <a:pt x="468679" y="3610671"/>
                  </a:cubicBezTo>
                  <a:lnTo>
                    <a:pt x="164290" y="3610671"/>
                  </a:lnTo>
                  <a:cubicBezTo>
                    <a:pt x="120717" y="3610671"/>
                    <a:pt x="78930" y="3593362"/>
                    <a:pt x="48119" y="3562552"/>
                  </a:cubicBezTo>
                  <a:cubicBezTo>
                    <a:pt x="17309" y="3531741"/>
                    <a:pt x="0" y="3489953"/>
                    <a:pt x="0" y="3446381"/>
                  </a:cubicBezTo>
                  <a:lnTo>
                    <a:pt x="0" y="164290"/>
                  </a:lnTo>
                  <a:cubicBezTo>
                    <a:pt x="0" y="120717"/>
                    <a:pt x="17309" y="78930"/>
                    <a:pt x="48119" y="48119"/>
                  </a:cubicBezTo>
                  <a:cubicBezTo>
                    <a:pt x="78930" y="17309"/>
                    <a:pt x="120717" y="0"/>
                    <a:pt x="164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9BFE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632969" cy="3658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5303864" y="7473539"/>
            <a:ext cx="9094987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389868" y="246431"/>
            <a:ext cx="8875851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01.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999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999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배경</a:t>
            </a:r>
            <a:endParaRPr lang="en-US" sz="2999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363578" y="7917208"/>
            <a:ext cx="13379059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따라서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이를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문제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상황이라고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인지하여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, 1기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분석과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2기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통해</a:t>
            </a:r>
            <a:endParaRPr lang="en-US" sz="2499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89868" y="1253742"/>
            <a:ext cx="8875851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2)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연구의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필요성과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목적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-546877" y="2423412"/>
            <a:ext cx="19371789" cy="0"/>
          </a:xfrm>
          <a:prstGeom prst="line">
            <a:avLst/>
          </a:prstGeom>
          <a:ln w="47625" cap="rnd">
            <a:solidFill>
              <a:srgbClr val="22376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1806323" y="3046584"/>
            <a:ext cx="3459883" cy="3522795"/>
            <a:chOff x="0" y="0"/>
            <a:chExt cx="1262175" cy="12851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62175" cy="1285125"/>
            </a:xfrm>
            <a:custGeom>
              <a:avLst/>
              <a:gdLst/>
              <a:ahLst/>
              <a:cxnLst/>
              <a:rect l="l" t="t" r="r" b="b"/>
              <a:pathLst>
                <a:path w="1262175" h="1285125">
                  <a:moveTo>
                    <a:pt x="1137715" y="1285125"/>
                  </a:moveTo>
                  <a:lnTo>
                    <a:pt x="124460" y="1285125"/>
                  </a:lnTo>
                  <a:cubicBezTo>
                    <a:pt x="55880" y="1285125"/>
                    <a:pt x="0" y="1229245"/>
                    <a:pt x="0" y="1160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37715" y="0"/>
                  </a:lnTo>
                  <a:cubicBezTo>
                    <a:pt x="1206295" y="0"/>
                    <a:pt x="1262175" y="55880"/>
                    <a:pt x="1262175" y="124460"/>
                  </a:cubicBezTo>
                  <a:lnTo>
                    <a:pt x="1262175" y="1160665"/>
                  </a:lnTo>
                  <a:cubicBezTo>
                    <a:pt x="1262175" y="1229245"/>
                    <a:pt x="1206295" y="1285125"/>
                    <a:pt x="1137715" y="12851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2787156" y="3403932"/>
            <a:ext cx="182206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문제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상황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806323" y="4451682"/>
            <a:ext cx="3459155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10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기존</a:t>
            </a:r>
            <a:r>
              <a:rPr lang="en-US" sz="210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ESG </a:t>
            </a:r>
            <a:r>
              <a:rPr lang="en-US" sz="210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투자</a:t>
            </a:r>
            <a:r>
              <a:rPr lang="en-US" sz="210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0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전망</a:t>
            </a:r>
            <a:r>
              <a:rPr lang="en-US" sz="21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</a:t>
            </a:r>
            <a:r>
              <a:rPr lang="en-US" sz="21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ts val="3045"/>
              </a:lnSpc>
            </a:pPr>
            <a:r>
              <a:rPr lang="en-US" sz="21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트럼프</a:t>
            </a:r>
            <a:r>
              <a:rPr lang="en-US" sz="21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재임으로</a:t>
            </a:r>
            <a:r>
              <a:rPr lang="en-US" sz="21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인해</a:t>
            </a:r>
            <a:r>
              <a:rPr lang="en-US" sz="21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marL="0" lvl="0" indent="0" algn="ctr">
              <a:lnSpc>
                <a:spcPts val="3045"/>
              </a:lnSpc>
            </a:pPr>
            <a:r>
              <a:rPr lang="en-US" sz="210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불확실성</a:t>
            </a:r>
            <a:r>
              <a:rPr lang="en-US" sz="21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</a:t>
            </a:r>
            <a:r>
              <a:rPr lang="en-US" sz="21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커짐</a:t>
            </a:r>
            <a:endParaRPr lang="en-US" sz="210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7038558" y="3046584"/>
            <a:ext cx="3948288" cy="3522795"/>
            <a:chOff x="0" y="0"/>
            <a:chExt cx="1440346" cy="12851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40346" cy="1285125"/>
            </a:xfrm>
            <a:custGeom>
              <a:avLst/>
              <a:gdLst/>
              <a:ahLst/>
              <a:cxnLst/>
              <a:rect l="l" t="t" r="r" b="b"/>
              <a:pathLst>
                <a:path w="1440346" h="1285125">
                  <a:moveTo>
                    <a:pt x="1315886" y="1285125"/>
                  </a:moveTo>
                  <a:lnTo>
                    <a:pt x="124460" y="1285125"/>
                  </a:lnTo>
                  <a:cubicBezTo>
                    <a:pt x="55880" y="1285125"/>
                    <a:pt x="0" y="1229245"/>
                    <a:pt x="0" y="1160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15886" y="0"/>
                  </a:lnTo>
                  <a:cubicBezTo>
                    <a:pt x="1384466" y="0"/>
                    <a:pt x="1440346" y="55880"/>
                    <a:pt x="1440346" y="124460"/>
                  </a:cubicBezTo>
                  <a:lnTo>
                    <a:pt x="1440346" y="1160665"/>
                  </a:lnTo>
                  <a:cubicBezTo>
                    <a:pt x="1440346" y="1229245"/>
                    <a:pt x="1384466" y="1285125"/>
                    <a:pt x="1315886" y="12851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8254637" y="3403932"/>
            <a:ext cx="192079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연구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방법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12462350" y="3033819"/>
            <a:ext cx="3459883" cy="3522795"/>
            <a:chOff x="0" y="0"/>
            <a:chExt cx="1262175" cy="12851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62175" cy="1285125"/>
            </a:xfrm>
            <a:custGeom>
              <a:avLst/>
              <a:gdLst/>
              <a:ahLst/>
              <a:cxnLst/>
              <a:rect l="l" t="t" r="r" b="b"/>
              <a:pathLst>
                <a:path w="1262175" h="1285125">
                  <a:moveTo>
                    <a:pt x="1137715" y="1285125"/>
                  </a:moveTo>
                  <a:lnTo>
                    <a:pt x="124460" y="1285125"/>
                  </a:lnTo>
                  <a:cubicBezTo>
                    <a:pt x="55880" y="1285125"/>
                    <a:pt x="0" y="1229245"/>
                    <a:pt x="0" y="1160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37715" y="0"/>
                  </a:lnTo>
                  <a:cubicBezTo>
                    <a:pt x="1206295" y="0"/>
                    <a:pt x="1262175" y="55880"/>
                    <a:pt x="1262175" y="124460"/>
                  </a:cubicBezTo>
                  <a:lnTo>
                    <a:pt x="1262175" y="1160665"/>
                  </a:lnTo>
                  <a:cubicBezTo>
                    <a:pt x="1262175" y="1229245"/>
                    <a:pt x="1206295" y="1285125"/>
                    <a:pt x="1137715" y="12851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3438456" y="3403932"/>
            <a:ext cx="192079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기대</a:t>
            </a:r>
            <a:r>
              <a:rPr lang="en-US" sz="2700" b="1" dirty="0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700" b="1" dirty="0" err="1">
                <a:solidFill>
                  <a:srgbClr val="22376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효과</a:t>
            </a:r>
            <a:endParaRPr lang="en-US" sz="2700" b="1" dirty="0">
              <a:solidFill>
                <a:srgbClr val="22376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189416" y="4243720"/>
            <a:ext cx="3703722" cy="79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① </a:t>
            </a:r>
            <a:r>
              <a:rPr lang="en-US" sz="220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이벤트</a:t>
            </a:r>
            <a:r>
              <a:rPr lang="en-US" sz="220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스터디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를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기반으로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marL="0" lvl="0" indent="0" algn="ctr">
              <a:lnSpc>
                <a:spcPts val="3190"/>
              </a:lnSpc>
            </a:pP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트럼프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1기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분석</a:t>
            </a:r>
            <a:endParaRPr lang="en-US" sz="220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507349" y="4389770"/>
            <a:ext cx="3459155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1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금융기관·개인</a:t>
            </a:r>
            <a:r>
              <a:rPr lang="en-US" sz="21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투자자가</a:t>
            </a:r>
            <a:r>
              <a:rPr lang="en-US" sz="21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ts val="3045"/>
              </a:lnSpc>
            </a:pPr>
            <a:r>
              <a:rPr lang="en-US" sz="21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활용할</a:t>
            </a:r>
            <a:r>
              <a:rPr lang="en-US" sz="21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수 </a:t>
            </a:r>
            <a:r>
              <a:rPr lang="en-US" sz="21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있는</a:t>
            </a:r>
            <a:r>
              <a:rPr lang="en-US" sz="21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marL="0" lvl="0" indent="0" algn="ctr">
              <a:lnSpc>
                <a:spcPts val="3045"/>
              </a:lnSpc>
            </a:pPr>
            <a:r>
              <a:rPr lang="en-US" sz="210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실질적</a:t>
            </a:r>
            <a:r>
              <a:rPr lang="en-US" sz="210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0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시사점</a:t>
            </a:r>
            <a:r>
              <a:rPr lang="en-US" sz="21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제공</a:t>
            </a:r>
            <a:endParaRPr lang="en-US" sz="2100" b="1" dirty="0">
              <a:solidFill>
                <a:srgbClr val="00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M Sans Bold"/>
              <a:sym typeface="DM Sans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771847" y="5147007"/>
            <a:ext cx="2481709" cy="75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②</a:t>
            </a:r>
            <a:r>
              <a:rPr lang="en-US" sz="2200" b="1" dirty="0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C73F66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LSTM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을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활용한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트럼프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2기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주가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예측</a:t>
            </a:r>
            <a:r>
              <a:rPr lang="en-US" sz="2200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89480" y="8568084"/>
            <a:ext cx="6772870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앞으로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ESG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산업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투자에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대응할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방법을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찾고자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한다</a:t>
            </a:r>
            <a:r>
              <a:rPr lang="en-US" sz="2499" b="1" dirty="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 Bold"/>
                <a:sym typeface="DM Sans Bold"/>
              </a:rPr>
              <a:t>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285236" y="2172384"/>
            <a:ext cx="502056" cy="502056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790249" y="2172384"/>
            <a:ext cx="502056" cy="502056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985898" y="2172384"/>
            <a:ext cx="502056" cy="502056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263545" y="9727640"/>
            <a:ext cx="152286" cy="32720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M Sans"/>
                <a:sym typeface="DM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3341</Words>
  <Application>Microsoft Office PowerPoint</Application>
  <PresentationFormat>사용자 지정</PresentationFormat>
  <Paragraphs>825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LG Smart UI SemiBold</vt:lpstr>
      <vt:lpstr>HY중고딕</vt:lpstr>
      <vt:lpstr>맑은 고딕</vt:lpstr>
      <vt:lpstr>Arial</vt:lpstr>
      <vt:lpstr>Source Han Sans KR Bold</vt:lpstr>
      <vt:lpstr>Calibri</vt:lpstr>
      <vt:lpstr>Cabin</vt:lpstr>
      <vt:lpstr>Cabin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DB보험금융공모전-기획안</dc:title>
  <dc:creator>한지은</dc:creator>
  <cp:lastModifiedBy>지은 한</cp:lastModifiedBy>
  <cp:revision>6</cp:revision>
  <dcterms:created xsi:type="dcterms:W3CDTF">2006-08-16T00:00:00Z</dcterms:created>
  <dcterms:modified xsi:type="dcterms:W3CDTF">2025-02-28T05:58:25Z</dcterms:modified>
  <dc:identifier>DAGf7WOL8KI</dc:identifier>
</cp:coreProperties>
</file>